
<file path=[Content_Types].xml><?xml version="1.0" encoding="utf-8"?>
<Types xmlns="http://schemas.openxmlformats.org/package/2006/content-types">
  <Default Extension="(null)" ContentType="image/x-emf"/>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4" r:id="rId3"/>
    <p:sldId id="269" r:id="rId4"/>
    <p:sldId id="272" r:id="rId5"/>
    <p:sldId id="257" r:id="rId6"/>
    <p:sldId id="258" r:id="rId7"/>
    <p:sldId id="283" r:id="rId8"/>
    <p:sldId id="260" r:id="rId9"/>
    <p:sldId id="273" r:id="rId10"/>
    <p:sldId id="271" r:id="rId11"/>
    <p:sldId id="275" r:id="rId12"/>
    <p:sldId id="276" r:id="rId13"/>
    <p:sldId id="277" r:id="rId14"/>
    <p:sldId id="278" r:id="rId15"/>
    <p:sldId id="279" r:id="rId16"/>
    <p:sldId id="280" r:id="rId17"/>
    <p:sldId id="281" r:id="rId18"/>
    <p:sldId id="27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051"/>
    <a:srgbClr val="A43C3C"/>
    <a:srgbClr val="259295"/>
    <a:srgbClr val="F7A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9"/>
    <p:restoredTop sz="94630"/>
  </p:normalViewPr>
  <p:slideViewPr>
    <p:cSldViewPr snapToGrid="0" snapToObjects="1">
      <p:cViewPr varScale="1">
        <p:scale>
          <a:sx n="66" d="100"/>
          <a:sy n="66" d="100"/>
        </p:scale>
        <p:origin x="1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5948-35CA-DA4E-A3E9-80CC641B4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5EC02-E82B-7942-833C-1566E600D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DBFE5-51F6-E74A-AF37-157016266E59}"/>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ABF237B0-FFC3-9246-AFA4-60E48796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48B5-A4DF-8B41-A738-9BFDF386DF13}"/>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286770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A3E8-69E9-9E4C-80D1-241300B42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887F2-CD3C-C349-9C1F-2C286F69ED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596A7-5901-0A42-BDEB-5959BC3D6110}"/>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D02DEA42-2AC4-5B47-A0CB-49BB61043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7AFA3-DD44-8C4C-9578-DCC1DD8501DA}"/>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37835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290032-F3B9-C14B-8CD7-8D9AD0412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14A3D-C86A-554F-AC44-68B2940C38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D0930-848C-E74C-A2B6-2DEB569D97A6}"/>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40527435-8BDA-9940-BFA1-DFBBE1CD1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E60CC-3275-464C-82C6-EC5006DD42C1}"/>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148997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E61E-D980-AD4F-877E-B932CABE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4F644-9657-494F-9275-EF34A3E858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63332-C571-274A-8F15-8B46AAE9B5BA}"/>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A9C6C9B5-0C44-314D-8754-13433B65B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4CEA2-E304-FA47-843D-399850815B13}"/>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62997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FF12-D33A-114F-95EF-C97BF4FDD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46805-ABB4-B940-91FF-70BEC4C57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C55DD0-AB4B-0D4A-965A-36D8EA383691}"/>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6B6F0E93-CA42-0343-993B-E9A63EC6F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7F969-998D-C845-9318-C510D170CC98}"/>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382459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9567-B8F1-0A4F-BCFC-0C7B56574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07053-16C1-A341-8A16-71E998CC9E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FD3A5-E7D8-6C47-87AC-0E9B01C3CB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A9EA48-6F20-DC42-9292-86E5325C0107}"/>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6" name="Footer Placeholder 5">
            <a:extLst>
              <a:ext uri="{FF2B5EF4-FFF2-40B4-BE49-F238E27FC236}">
                <a16:creationId xmlns:a16="http://schemas.microsoft.com/office/drawing/2014/main" id="{997253B7-1DF1-714F-9201-2E1B19BA6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9E308-D565-E24E-BE3C-C8FA7902CFF0}"/>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392574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0A63-03A3-F74C-9CAD-5C64D70DD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D9F5C-ECED-A048-BC58-C65517F07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167CE3-CCB9-4148-A4DF-DBCA4369D3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9CAF8-503E-114A-9E41-972EF7CE6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D33FA-0507-3F40-8E1B-AB7FC5A249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0EF0A-18F6-F74B-9193-F0137AF7A6FC}"/>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8" name="Footer Placeholder 7">
            <a:extLst>
              <a:ext uri="{FF2B5EF4-FFF2-40B4-BE49-F238E27FC236}">
                <a16:creationId xmlns:a16="http://schemas.microsoft.com/office/drawing/2014/main" id="{9DB46EE7-38B5-8A40-9865-5AFB46D39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35147-0950-D14D-8F5D-BA47E901B08D}"/>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83314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BC63-FB5E-A148-8110-9C407888E8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F218F-C01C-5446-B5B9-5029A64E9DF5}"/>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4" name="Footer Placeholder 3">
            <a:extLst>
              <a:ext uri="{FF2B5EF4-FFF2-40B4-BE49-F238E27FC236}">
                <a16:creationId xmlns:a16="http://schemas.microsoft.com/office/drawing/2014/main" id="{980F4922-9ADD-5140-B0BC-41D0413E7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37A3F-2D49-BB40-B163-F1C5A2870801}"/>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36582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F025C-9A57-2648-B809-5DDBD2A13045}"/>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3" name="Footer Placeholder 2">
            <a:extLst>
              <a:ext uri="{FF2B5EF4-FFF2-40B4-BE49-F238E27FC236}">
                <a16:creationId xmlns:a16="http://schemas.microsoft.com/office/drawing/2014/main" id="{DE061CDB-7338-814E-8B9D-9AAEDBF0E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F6524-FCE0-2549-B552-90B05FDBF749}"/>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419600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7F57-1357-E84E-84C0-F5C4BE23A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0CE02-D90A-7A49-AC22-A93B79989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B156E5-E19E-404D-AB84-924040058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229907-1150-C945-A989-DD4F5A922EDF}"/>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6" name="Footer Placeholder 5">
            <a:extLst>
              <a:ext uri="{FF2B5EF4-FFF2-40B4-BE49-F238E27FC236}">
                <a16:creationId xmlns:a16="http://schemas.microsoft.com/office/drawing/2014/main" id="{1D286D8C-8A36-0C41-9BBB-DC24EB4F8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3989D-002F-AB4F-988B-45B1534F4104}"/>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357672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4817-9DB8-A143-9F52-687BD37DC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C0690-DF19-5645-837A-26DD60B5B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0513C-A758-274A-BBA5-2C7FA93C7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0A6BE9-DA24-6142-9883-8FDEBECB169A}"/>
              </a:ext>
            </a:extLst>
          </p:cNvPr>
          <p:cNvSpPr>
            <a:spLocks noGrp="1"/>
          </p:cNvSpPr>
          <p:nvPr>
            <p:ph type="dt" sz="half" idx="10"/>
          </p:nvPr>
        </p:nvSpPr>
        <p:spPr/>
        <p:txBody>
          <a:bodyPr/>
          <a:lstStyle/>
          <a:p>
            <a:fld id="{32BC1889-CB0E-404F-AD10-CA336F9C54EA}" type="datetimeFigureOut">
              <a:rPr lang="en-US" smtClean="0"/>
              <a:t>2/8/2023</a:t>
            </a:fld>
            <a:endParaRPr lang="en-US"/>
          </a:p>
        </p:txBody>
      </p:sp>
      <p:sp>
        <p:nvSpPr>
          <p:cNvPr id="6" name="Footer Placeholder 5">
            <a:extLst>
              <a:ext uri="{FF2B5EF4-FFF2-40B4-BE49-F238E27FC236}">
                <a16:creationId xmlns:a16="http://schemas.microsoft.com/office/drawing/2014/main" id="{15046C72-3C2D-1B4E-BE2E-109DC6584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941EF-41AE-EF4D-B27C-3B44FD71365E}"/>
              </a:ext>
            </a:extLst>
          </p:cNvPr>
          <p:cNvSpPr>
            <a:spLocks noGrp="1"/>
          </p:cNvSpPr>
          <p:nvPr>
            <p:ph type="sldNum" sz="quarter" idx="12"/>
          </p:nvPr>
        </p:nvSpPr>
        <p:spPr/>
        <p:txBody>
          <a:bodyPr/>
          <a:lstStyle/>
          <a:p>
            <a:fld id="{F2B4FECD-4F62-E34B-BC64-24A2E9694A27}" type="slidenum">
              <a:rPr lang="en-US" smtClean="0"/>
              <a:t>‹#›</a:t>
            </a:fld>
            <a:endParaRPr lang="en-US"/>
          </a:p>
        </p:txBody>
      </p:sp>
    </p:spTree>
    <p:extLst>
      <p:ext uri="{BB962C8B-B14F-4D97-AF65-F5344CB8AC3E}">
        <p14:creationId xmlns:p14="http://schemas.microsoft.com/office/powerpoint/2010/main" val="263783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929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7413EF-EF26-F64E-A2D3-3B44331F0734}"/>
              </a:ext>
            </a:extLst>
          </p:cNvPr>
          <p:cNvSpPr/>
          <p:nvPr userDrawn="1"/>
        </p:nvSpPr>
        <p:spPr>
          <a:xfrm>
            <a:off x="0" y="0"/>
            <a:ext cx="12192000" cy="1329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C714847-5087-3546-86AD-5161B2E89297}"/>
              </a:ext>
            </a:extLst>
          </p:cNvPr>
          <p:cNvSpPr>
            <a:spLocks noGrp="1"/>
          </p:cNvSpPr>
          <p:nvPr>
            <p:ph type="title"/>
          </p:nvPr>
        </p:nvSpPr>
        <p:spPr>
          <a:xfrm>
            <a:off x="838200" y="24885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12F8DC-7DC3-334B-B219-A088CFEF23F0}"/>
              </a:ext>
            </a:extLst>
          </p:cNvPr>
          <p:cNvSpPr>
            <a:spLocks noGrp="1"/>
          </p:cNvSpPr>
          <p:nvPr>
            <p:ph type="body" idx="1"/>
          </p:nvPr>
        </p:nvSpPr>
        <p:spPr>
          <a:xfrm>
            <a:off x="838200" y="3903784"/>
            <a:ext cx="10515600" cy="22731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E122AF-1239-3044-A63C-A6911AC4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C1889-CB0E-404F-AD10-CA336F9C54EA}" type="datetimeFigureOut">
              <a:rPr lang="en-US" smtClean="0"/>
              <a:t>2/8/2023</a:t>
            </a:fld>
            <a:endParaRPr lang="en-US"/>
          </a:p>
        </p:txBody>
      </p:sp>
      <p:sp>
        <p:nvSpPr>
          <p:cNvPr id="5" name="Footer Placeholder 4">
            <a:extLst>
              <a:ext uri="{FF2B5EF4-FFF2-40B4-BE49-F238E27FC236}">
                <a16:creationId xmlns:a16="http://schemas.microsoft.com/office/drawing/2014/main" id="{61CE4A02-E9E3-0C47-A1DE-2A95210B8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DAEAD0-3385-514C-BA55-71CA69311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4FECD-4F62-E34B-BC64-24A2E9694A27}" type="slidenum">
              <a:rPr lang="en-US" smtClean="0"/>
              <a:t>‹#›</a:t>
            </a:fld>
            <a:endParaRPr lang="en-US"/>
          </a:p>
        </p:txBody>
      </p:sp>
      <p:pic>
        <p:nvPicPr>
          <p:cNvPr id="8" name="Picture 7">
            <a:extLst>
              <a:ext uri="{FF2B5EF4-FFF2-40B4-BE49-F238E27FC236}">
                <a16:creationId xmlns:a16="http://schemas.microsoft.com/office/drawing/2014/main" id="{F507C8AE-1C29-A648-9F95-5AADC27B687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760785" y="0"/>
            <a:ext cx="6670431" cy="1306187"/>
          </a:xfrm>
          <a:prstGeom prst="rect">
            <a:avLst/>
          </a:prstGeom>
        </p:spPr>
      </p:pic>
      <p:sp>
        <p:nvSpPr>
          <p:cNvPr id="10" name="Rectangle 9">
            <a:extLst>
              <a:ext uri="{FF2B5EF4-FFF2-40B4-BE49-F238E27FC236}">
                <a16:creationId xmlns:a16="http://schemas.microsoft.com/office/drawing/2014/main" id="{99A0FD8F-D2B6-3E4B-999D-1B550BFB8286}"/>
              </a:ext>
            </a:extLst>
          </p:cNvPr>
          <p:cNvSpPr/>
          <p:nvPr userDrawn="1"/>
        </p:nvSpPr>
        <p:spPr>
          <a:xfrm>
            <a:off x="2701860" y="1218068"/>
            <a:ext cx="6882066" cy="1115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32183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F8A05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null)"/><Relationship Id="rId7" Type="http://schemas.openxmlformats.org/officeDocument/2006/relationships/image" Target="../media/image10.png"/><Relationship Id="rId2" Type="http://schemas.openxmlformats.org/officeDocument/2006/relationships/image" Target="../media/image5.(nul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nul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null)"/><Relationship Id="rId2" Type="http://schemas.openxmlformats.org/officeDocument/2006/relationships/image" Target="../media/image14.(nul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CF08EC-6246-754E-B4FF-E89DC8E16B6F}"/>
              </a:ext>
            </a:extLst>
          </p:cNvPr>
          <p:cNvPicPr>
            <a:picLocks noChangeAspect="1"/>
          </p:cNvPicPr>
          <p:nvPr/>
        </p:nvPicPr>
        <p:blipFill>
          <a:blip r:embed="rId2"/>
          <a:stretch>
            <a:fillRect/>
          </a:stretch>
        </p:blipFill>
        <p:spPr>
          <a:xfrm>
            <a:off x="844550" y="2258739"/>
            <a:ext cx="10502900" cy="3098800"/>
          </a:xfrm>
          <a:prstGeom prst="rect">
            <a:avLst/>
          </a:prstGeom>
        </p:spPr>
      </p:pic>
      <p:sp>
        <p:nvSpPr>
          <p:cNvPr id="2" name="Rectangle 1"/>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406171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Special Notes for Preliminary Judging</a:t>
            </a:r>
          </a:p>
        </p:txBody>
      </p:sp>
      <p:sp>
        <p:nvSpPr>
          <p:cNvPr id="3" name="Content Placeholder 2"/>
          <p:cNvSpPr>
            <a:spLocks noGrp="1"/>
          </p:cNvSpPr>
          <p:nvPr>
            <p:ph idx="1"/>
          </p:nvPr>
        </p:nvSpPr>
        <p:spPr>
          <a:xfrm>
            <a:off x="892908" y="2767195"/>
            <a:ext cx="10515600" cy="3649236"/>
          </a:xfrm>
        </p:spPr>
        <p:txBody>
          <a:bodyPr>
            <a:normAutofit fontScale="92500" lnSpcReduction="10000"/>
          </a:bodyPr>
          <a:lstStyle/>
          <a:p>
            <a:r>
              <a:rPr lang="en-US" b="1" dirty="0"/>
              <a:t>Assume that the student did the work.  On Saturday, student interviews will measure the student’s knowledge.</a:t>
            </a:r>
          </a:p>
          <a:p>
            <a:r>
              <a:rPr lang="en-US" b="1" dirty="0"/>
              <a:t>We try to limit the number of students per judge.  This allows for ample time to thoroughly consider each project in the preliminary round. </a:t>
            </a:r>
          </a:p>
          <a:p>
            <a:r>
              <a:rPr lang="en-US" b="1" dirty="0"/>
              <a:t>Please judge using the scientific criteria.</a:t>
            </a:r>
          </a:p>
          <a:p>
            <a:r>
              <a:rPr lang="en-US" b="1" dirty="0"/>
              <a:t>After judging, turn in your responses promptly.</a:t>
            </a:r>
          </a:p>
          <a:p>
            <a:r>
              <a:rPr lang="en-US" b="1" dirty="0"/>
              <a:t>For those judges coming on Saturday, please come in time for orientation at 8:00 a.m.</a:t>
            </a:r>
          </a:p>
          <a:p>
            <a:r>
              <a:rPr lang="en-US" b="1" dirty="0"/>
              <a:t>Prepare to be impressed and inspired.</a:t>
            </a:r>
          </a:p>
          <a:p>
            <a:endParaRPr lang="en-US" b="1" dirty="0"/>
          </a:p>
        </p:txBody>
      </p:sp>
      <p:sp>
        <p:nvSpPr>
          <p:cNvPr id="4" name="Rectangle 3"/>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6227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How Are the Judges Allocated on Saturday?</a:t>
            </a:r>
          </a:p>
        </p:txBody>
      </p:sp>
      <p:sp>
        <p:nvSpPr>
          <p:cNvPr id="4" name="Rounded Rectangle 3">
            <a:extLst>
              <a:ext uri="{FF2B5EF4-FFF2-40B4-BE49-F238E27FC236}">
                <a16:creationId xmlns:a16="http://schemas.microsoft.com/office/drawing/2014/main" id="{B5D5ADC3-F51F-4940-AFA7-C9C13F2ED29A}"/>
              </a:ext>
            </a:extLst>
          </p:cNvPr>
          <p:cNvSpPr/>
          <p:nvPr/>
        </p:nvSpPr>
        <p:spPr>
          <a:xfrm>
            <a:off x="397938" y="2774336"/>
            <a:ext cx="3636108" cy="3498138"/>
          </a:xfrm>
          <a:prstGeom prst="roundRect">
            <a:avLst>
              <a:gd name="adj" fmla="val 9406"/>
            </a:avLst>
          </a:prstGeom>
          <a:solidFill>
            <a:schemeClr val="tx1"/>
          </a:solidFill>
          <a:ln w="38100">
            <a:solidFill>
              <a:srgbClr val="F8A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A43C3C"/>
                </a:solidFill>
              </a:rPr>
              <a:t>Elementary</a:t>
            </a:r>
          </a:p>
          <a:p>
            <a:pPr marL="457200" indent="-457200">
              <a:buFont typeface="Arial" panose="020B0604020202020204" pitchFamily="34" charset="0"/>
              <a:buChar char="•"/>
            </a:pPr>
            <a:r>
              <a:rPr lang="en-US" sz="2800" b="1" dirty="0">
                <a:solidFill>
                  <a:srgbClr val="A43C3C"/>
                </a:solidFill>
              </a:rPr>
              <a:t>12 finalists</a:t>
            </a:r>
          </a:p>
          <a:p>
            <a:pPr marL="457200" indent="-457200">
              <a:buFont typeface="Arial" panose="020B0604020202020204" pitchFamily="34" charset="0"/>
              <a:buChar char="•"/>
            </a:pPr>
            <a:r>
              <a:rPr lang="en-US" sz="2800" b="1" dirty="0">
                <a:solidFill>
                  <a:srgbClr val="A43C3C"/>
                </a:solidFill>
              </a:rPr>
              <a:t>4 judges</a:t>
            </a:r>
          </a:p>
          <a:p>
            <a:pPr marL="457200" indent="-457200">
              <a:buFont typeface="Arial" panose="020B0604020202020204" pitchFamily="34" charset="0"/>
              <a:buChar char="•"/>
            </a:pPr>
            <a:r>
              <a:rPr lang="en-US" sz="2800" b="1" dirty="0">
                <a:solidFill>
                  <a:srgbClr val="A43C3C"/>
                </a:solidFill>
              </a:rPr>
              <a:t>Students are judged 4 times</a:t>
            </a:r>
          </a:p>
        </p:txBody>
      </p:sp>
      <p:sp>
        <p:nvSpPr>
          <p:cNvPr id="5" name="Rounded Rectangle 4">
            <a:extLst>
              <a:ext uri="{FF2B5EF4-FFF2-40B4-BE49-F238E27FC236}">
                <a16:creationId xmlns:a16="http://schemas.microsoft.com/office/drawing/2014/main" id="{B29AD3A9-9D27-8D4D-8100-86B8A0AA4C98}"/>
              </a:ext>
            </a:extLst>
          </p:cNvPr>
          <p:cNvSpPr/>
          <p:nvPr/>
        </p:nvSpPr>
        <p:spPr>
          <a:xfrm>
            <a:off x="4256784" y="2774336"/>
            <a:ext cx="3636108" cy="3498138"/>
          </a:xfrm>
          <a:prstGeom prst="roundRect">
            <a:avLst>
              <a:gd name="adj" fmla="val 9406"/>
            </a:avLst>
          </a:prstGeom>
          <a:solidFill>
            <a:schemeClr val="tx1"/>
          </a:solidFill>
          <a:ln w="38100">
            <a:solidFill>
              <a:srgbClr val="F8A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A43C3C"/>
                </a:solidFill>
              </a:rPr>
              <a:t>Junior</a:t>
            </a:r>
          </a:p>
          <a:p>
            <a:pPr marL="457200" indent="-457200">
              <a:buFont typeface="Arial" panose="020B0604020202020204" pitchFamily="34" charset="0"/>
              <a:buChar char="•"/>
            </a:pPr>
            <a:r>
              <a:rPr lang="en-US" sz="2800" b="1" dirty="0">
                <a:solidFill>
                  <a:srgbClr val="A43C3C"/>
                </a:solidFill>
              </a:rPr>
              <a:t>18 finalists per category</a:t>
            </a:r>
          </a:p>
          <a:p>
            <a:pPr marL="457200" indent="-457200">
              <a:buFont typeface="Arial" panose="020B0604020202020204" pitchFamily="34" charset="0"/>
              <a:buChar char="•"/>
            </a:pPr>
            <a:r>
              <a:rPr lang="en-US" sz="2800" b="1" dirty="0">
                <a:solidFill>
                  <a:srgbClr val="A43C3C"/>
                </a:solidFill>
              </a:rPr>
              <a:t>6 judges per category</a:t>
            </a:r>
          </a:p>
          <a:p>
            <a:pPr marL="457200" indent="-457200">
              <a:buFont typeface="Arial" panose="020B0604020202020204" pitchFamily="34" charset="0"/>
              <a:buChar char="•"/>
            </a:pPr>
            <a:r>
              <a:rPr lang="en-US" sz="2800" b="1" dirty="0">
                <a:solidFill>
                  <a:srgbClr val="A43C3C"/>
                </a:solidFill>
              </a:rPr>
              <a:t>Students are judged 6 times</a:t>
            </a:r>
          </a:p>
        </p:txBody>
      </p:sp>
      <p:sp>
        <p:nvSpPr>
          <p:cNvPr id="6" name="Rounded Rectangle 5">
            <a:extLst>
              <a:ext uri="{FF2B5EF4-FFF2-40B4-BE49-F238E27FC236}">
                <a16:creationId xmlns:a16="http://schemas.microsoft.com/office/drawing/2014/main" id="{374FD37B-D355-5A4D-8D03-44BC3C209565}"/>
              </a:ext>
            </a:extLst>
          </p:cNvPr>
          <p:cNvSpPr/>
          <p:nvPr/>
        </p:nvSpPr>
        <p:spPr>
          <a:xfrm>
            <a:off x="8115630" y="2774336"/>
            <a:ext cx="3636108" cy="3498138"/>
          </a:xfrm>
          <a:prstGeom prst="roundRect">
            <a:avLst>
              <a:gd name="adj" fmla="val 9406"/>
            </a:avLst>
          </a:prstGeom>
          <a:solidFill>
            <a:schemeClr val="tx1"/>
          </a:solidFill>
          <a:ln w="38100">
            <a:solidFill>
              <a:srgbClr val="F8A05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A43C3C"/>
                </a:solidFill>
              </a:rPr>
              <a:t>Senior</a:t>
            </a:r>
          </a:p>
          <a:p>
            <a:pPr marL="457200" indent="-457200">
              <a:buFont typeface="Arial" panose="020B0604020202020204" pitchFamily="34" charset="0"/>
              <a:buChar char="•"/>
            </a:pPr>
            <a:r>
              <a:rPr lang="en-US" sz="2800" b="1" dirty="0">
                <a:solidFill>
                  <a:srgbClr val="A43C3C"/>
                </a:solidFill>
              </a:rPr>
              <a:t>14 finalists</a:t>
            </a:r>
          </a:p>
          <a:p>
            <a:pPr marL="457200" indent="-457200">
              <a:buFont typeface="Arial" panose="020B0604020202020204" pitchFamily="34" charset="0"/>
              <a:buChar char="•"/>
            </a:pPr>
            <a:r>
              <a:rPr lang="en-US" sz="2800" b="1" dirty="0">
                <a:solidFill>
                  <a:srgbClr val="A43C3C"/>
                </a:solidFill>
              </a:rPr>
              <a:t>8 judges</a:t>
            </a:r>
          </a:p>
          <a:p>
            <a:pPr marL="457200" indent="-457200">
              <a:buFont typeface="Arial" panose="020B0604020202020204" pitchFamily="34" charset="0"/>
              <a:buChar char="•"/>
            </a:pPr>
            <a:r>
              <a:rPr lang="en-US" sz="2800" b="1" dirty="0">
                <a:solidFill>
                  <a:srgbClr val="A43C3C"/>
                </a:solidFill>
              </a:rPr>
              <a:t>Students are judged 8 times</a:t>
            </a:r>
          </a:p>
        </p:txBody>
      </p:sp>
      <p:sp>
        <p:nvSpPr>
          <p:cNvPr id="7" name="Rectangle 6"/>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1141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Finalist Judging: Senior</a:t>
            </a:r>
          </a:p>
        </p:txBody>
      </p:sp>
      <p:sp>
        <p:nvSpPr>
          <p:cNvPr id="21" name="TextBox 20">
            <a:extLst>
              <a:ext uri="{FF2B5EF4-FFF2-40B4-BE49-F238E27FC236}">
                <a16:creationId xmlns:a16="http://schemas.microsoft.com/office/drawing/2014/main" id="{FEDCF6D6-7BB8-1747-BAA7-FD4F06572B5C}"/>
              </a:ext>
            </a:extLst>
          </p:cNvPr>
          <p:cNvSpPr txBox="1"/>
          <p:nvPr/>
        </p:nvSpPr>
        <p:spPr>
          <a:xfrm>
            <a:off x="929863" y="4610186"/>
            <a:ext cx="4450449" cy="1815882"/>
          </a:xfrm>
          <a:prstGeom prst="rect">
            <a:avLst/>
          </a:prstGeom>
          <a:noFill/>
        </p:spPr>
        <p:txBody>
          <a:bodyPr wrap="none" rtlCol="0">
            <a:spAutoFit/>
          </a:bodyPr>
          <a:lstStyle/>
          <a:p>
            <a:r>
              <a:rPr lang="en-US" sz="2800" b="1" dirty="0">
                <a:latin typeface="Arial Rounded MT Bold" panose="020F0704030504030204" pitchFamily="34" charset="77"/>
              </a:rPr>
              <a:t>8 judges</a:t>
            </a:r>
          </a:p>
          <a:p>
            <a:r>
              <a:rPr lang="en-US" sz="2800" b="1" dirty="0">
                <a:latin typeface="Arial Rounded MT Bold" panose="020F0704030504030204" pitchFamily="34" charset="77"/>
              </a:rPr>
              <a:t>Two groups of 4</a:t>
            </a:r>
          </a:p>
          <a:p>
            <a:r>
              <a:rPr lang="en-US" sz="2800" b="1" dirty="0">
                <a:latin typeface="Arial Rounded MT Bold" panose="020F0704030504030204" pitchFamily="34" charset="77"/>
              </a:rPr>
              <a:t>14 finalists</a:t>
            </a:r>
          </a:p>
          <a:p>
            <a:r>
              <a:rPr lang="en-US" sz="2800" b="1" dirty="0">
                <a:latin typeface="Arial Rounded MT Bold" panose="020F0704030504030204" pitchFamily="34" charset="77"/>
              </a:rPr>
              <a:t>15 minutes per interview</a:t>
            </a:r>
          </a:p>
        </p:txBody>
      </p:sp>
      <p:grpSp>
        <p:nvGrpSpPr>
          <p:cNvPr id="33" name="Group 32">
            <a:extLst>
              <a:ext uri="{FF2B5EF4-FFF2-40B4-BE49-F238E27FC236}">
                <a16:creationId xmlns:a16="http://schemas.microsoft.com/office/drawing/2014/main" id="{55510D68-0B09-C04A-8487-5CFF69D9EE5B}"/>
              </a:ext>
            </a:extLst>
          </p:cNvPr>
          <p:cNvGrpSpPr/>
          <p:nvPr/>
        </p:nvGrpSpPr>
        <p:grpSpPr>
          <a:xfrm>
            <a:off x="3847129" y="2865241"/>
            <a:ext cx="3357653" cy="1652448"/>
            <a:chOff x="1533039" y="4314316"/>
            <a:chExt cx="3357653" cy="1652448"/>
          </a:xfrm>
        </p:grpSpPr>
        <p:pic>
          <p:nvPicPr>
            <p:cNvPr id="34" name="Picture 33">
              <a:extLst>
                <a:ext uri="{FF2B5EF4-FFF2-40B4-BE49-F238E27FC236}">
                  <a16:creationId xmlns:a16="http://schemas.microsoft.com/office/drawing/2014/main" id="{4C6A4570-A9CC-B742-B4D7-F40FF6CFC2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35" name="TextBox 34">
              <a:extLst>
                <a:ext uri="{FF2B5EF4-FFF2-40B4-BE49-F238E27FC236}">
                  <a16:creationId xmlns:a16="http://schemas.microsoft.com/office/drawing/2014/main" id="{078D7223-1D57-C14F-BCEC-0875BBD6A0A7}"/>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36" name="Picture 35">
            <a:extLst>
              <a:ext uri="{FF2B5EF4-FFF2-40B4-BE49-F238E27FC236}">
                <a16:creationId xmlns:a16="http://schemas.microsoft.com/office/drawing/2014/main" id="{690CEAAF-8A32-4346-B25E-D16985D8765D}"/>
              </a:ext>
            </a:extLst>
          </p:cNvPr>
          <p:cNvPicPr>
            <a:picLocks noChangeAspect="1"/>
          </p:cNvPicPr>
          <p:nvPr/>
        </p:nvPicPr>
        <p:blipFill>
          <a:blip r:embed="rId3"/>
          <a:stretch>
            <a:fillRect/>
          </a:stretch>
        </p:blipFill>
        <p:spPr>
          <a:xfrm>
            <a:off x="6886626" y="2766761"/>
            <a:ext cx="1905000" cy="1905000"/>
          </a:xfrm>
          <a:prstGeom prst="rect">
            <a:avLst/>
          </a:prstGeom>
        </p:spPr>
      </p:pic>
      <p:grpSp>
        <p:nvGrpSpPr>
          <p:cNvPr id="37" name="Group 36">
            <a:extLst>
              <a:ext uri="{FF2B5EF4-FFF2-40B4-BE49-F238E27FC236}">
                <a16:creationId xmlns:a16="http://schemas.microsoft.com/office/drawing/2014/main" id="{F6CDC2B0-58DA-0E49-9B50-F19D40146809}"/>
              </a:ext>
            </a:extLst>
          </p:cNvPr>
          <p:cNvGrpSpPr/>
          <p:nvPr/>
        </p:nvGrpSpPr>
        <p:grpSpPr>
          <a:xfrm>
            <a:off x="879068" y="2958510"/>
            <a:ext cx="2490670" cy="1215693"/>
            <a:chOff x="1183863" y="2916040"/>
            <a:chExt cx="2490670" cy="1215693"/>
          </a:xfrm>
        </p:grpSpPr>
        <p:sp>
          <p:nvSpPr>
            <p:cNvPr id="38" name="Rounded Rectangle 37">
              <a:extLst>
                <a:ext uri="{FF2B5EF4-FFF2-40B4-BE49-F238E27FC236}">
                  <a16:creationId xmlns:a16="http://schemas.microsoft.com/office/drawing/2014/main" id="{BEDC5619-5686-FB48-A13E-79B2FBDF526F}"/>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9" name="TextBox 38">
              <a:extLst>
                <a:ext uri="{FF2B5EF4-FFF2-40B4-BE49-F238E27FC236}">
                  <a16:creationId xmlns:a16="http://schemas.microsoft.com/office/drawing/2014/main" id="{FD9EFDA8-A200-864E-A8B2-BCBE9B72A4A9}"/>
                </a:ext>
              </a:extLst>
            </p:cNvPr>
            <p:cNvSpPr txBox="1"/>
            <p:nvPr/>
          </p:nvSpPr>
          <p:spPr>
            <a:xfrm>
              <a:off x="1587939" y="3014425"/>
              <a:ext cx="1795684" cy="1015663"/>
            </a:xfrm>
            <a:prstGeom prst="rect">
              <a:avLst/>
            </a:prstGeom>
            <a:noFill/>
          </p:spPr>
          <p:txBody>
            <a:bodyPr wrap="none" rtlCol="0">
              <a:spAutoFit/>
            </a:bodyPr>
            <a:lstStyle/>
            <a:p>
              <a:r>
                <a:rPr lang="en-US" sz="6000" b="1" dirty="0">
                  <a:latin typeface="Arial Rounded MT Bold" panose="020F0704030504030204" pitchFamily="34" charset="77"/>
                </a:rPr>
                <a:t>8:30</a:t>
              </a:r>
            </a:p>
          </p:txBody>
        </p:sp>
      </p:grpSp>
      <p:grpSp>
        <p:nvGrpSpPr>
          <p:cNvPr id="40" name="Group 39">
            <a:extLst>
              <a:ext uri="{FF2B5EF4-FFF2-40B4-BE49-F238E27FC236}">
                <a16:creationId xmlns:a16="http://schemas.microsoft.com/office/drawing/2014/main" id="{16629B4D-72E4-3846-9746-003576C91878}"/>
              </a:ext>
            </a:extLst>
          </p:cNvPr>
          <p:cNvGrpSpPr/>
          <p:nvPr/>
        </p:nvGrpSpPr>
        <p:grpSpPr>
          <a:xfrm>
            <a:off x="9213877" y="2958510"/>
            <a:ext cx="2490670" cy="1215693"/>
            <a:chOff x="1183863" y="2916040"/>
            <a:chExt cx="2490670" cy="1215693"/>
          </a:xfrm>
        </p:grpSpPr>
        <p:sp>
          <p:nvSpPr>
            <p:cNvPr id="41" name="Rounded Rectangle 40">
              <a:extLst>
                <a:ext uri="{FF2B5EF4-FFF2-40B4-BE49-F238E27FC236}">
                  <a16:creationId xmlns:a16="http://schemas.microsoft.com/office/drawing/2014/main" id="{675E787F-E45E-0E40-AA33-97717D3C2697}"/>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2" name="TextBox 41">
              <a:extLst>
                <a:ext uri="{FF2B5EF4-FFF2-40B4-BE49-F238E27FC236}">
                  <a16:creationId xmlns:a16="http://schemas.microsoft.com/office/drawing/2014/main" id="{BB2333F9-EE13-D046-B4D3-FA869F96031C}"/>
                </a:ext>
              </a:extLst>
            </p:cNvPr>
            <p:cNvSpPr txBox="1"/>
            <p:nvPr/>
          </p:nvSpPr>
          <p:spPr>
            <a:xfrm>
              <a:off x="1300073"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12:00</a:t>
              </a:r>
            </a:p>
          </p:txBody>
        </p:sp>
      </p:grpSp>
      <p:sp>
        <p:nvSpPr>
          <p:cNvPr id="43" name="TextBox 42">
            <a:extLst>
              <a:ext uri="{FF2B5EF4-FFF2-40B4-BE49-F238E27FC236}">
                <a16:creationId xmlns:a16="http://schemas.microsoft.com/office/drawing/2014/main" id="{53CFF169-434B-3E4F-899F-A99A190E550B}"/>
              </a:ext>
            </a:extLst>
          </p:cNvPr>
          <p:cNvSpPr txBox="1"/>
          <p:nvPr/>
        </p:nvSpPr>
        <p:spPr>
          <a:xfrm>
            <a:off x="5806663" y="4610186"/>
            <a:ext cx="3536802" cy="523220"/>
          </a:xfrm>
          <a:prstGeom prst="rect">
            <a:avLst/>
          </a:prstGeom>
          <a:noFill/>
        </p:spPr>
        <p:txBody>
          <a:bodyPr wrap="none" rtlCol="0">
            <a:spAutoFit/>
          </a:bodyPr>
          <a:lstStyle/>
          <a:p>
            <a:r>
              <a:rPr lang="en-US" sz="2800" b="1" dirty="0">
                <a:latin typeface="Arial Rounded MT Bold" panose="020F0704030504030204" pitchFamily="34" charset="77"/>
              </a:rPr>
              <a:t>Scholarship Survey</a:t>
            </a:r>
          </a:p>
        </p:txBody>
      </p:sp>
      <p:sp>
        <p:nvSpPr>
          <p:cNvPr id="15" name="Rectangle 14"/>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4151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Finalist Judging: Junior</a:t>
            </a:r>
          </a:p>
        </p:txBody>
      </p:sp>
      <p:sp>
        <p:nvSpPr>
          <p:cNvPr id="9" name="TextBox 8">
            <a:extLst>
              <a:ext uri="{FF2B5EF4-FFF2-40B4-BE49-F238E27FC236}">
                <a16:creationId xmlns:a16="http://schemas.microsoft.com/office/drawing/2014/main" id="{E7D8C499-7ED7-4A47-8574-D526EFBF92D7}"/>
              </a:ext>
            </a:extLst>
          </p:cNvPr>
          <p:cNvSpPr txBox="1"/>
          <p:nvPr/>
        </p:nvSpPr>
        <p:spPr>
          <a:xfrm>
            <a:off x="929863" y="4610186"/>
            <a:ext cx="4585999" cy="1815882"/>
          </a:xfrm>
          <a:prstGeom prst="rect">
            <a:avLst/>
          </a:prstGeom>
          <a:noFill/>
        </p:spPr>
        <p:txBody>
          <a:bodyPr wrap="none" rtlCol="0">
            <a:spAutoFit/>
          </a:bodyPr>
          <a:lstStyle/>
          <a:p>
            <a:r>
              <a:rPr lang="en-US" sz="2800" b="1" dirty="0">
                <a:latin typeface="Arial Rounded MT Bold" panose="020F0704030504030204" pitchFamily="34" charset="77"/>
              </a:rPr>
              <a:t>6 judges per category</a:t>
            </a:r>
          </a:p>
          <a:p>
            <a:r>
              <a:rPr lang="en-US" sz="2800" b="1" dirty="0">
                <a:latin typeface="Arial Rounded MT Bold" panose="020F0704030504030204" pitchFamily="34" charset="77"/>
              </a:rPr>
              <a:t>Three groups of 2</a:t>
            </a:r>
          </a:p>
          <a:p>
            <a:r>
              <a:rPr lang="en-US" sz="2800" b="1" dirty="0">
                <a:latin typeface="Arial Rounded MT Bold" panose="020F0704030504030204" pitchFamily="34" charset="77"/>
              </a:rPr>
              <a:t>18 finalists </a:t>
            </a:r>
            <a:r>
              <a:rPr lang="en-US" sz="2800" b="1">
                <a:latin typeface="Arial Rounded MT Bold" panose="020F0704030504030204" pitchFamily="34" charset="77"/>
              </a:rPr>
              <a:t>per category</a:t>
            </a:r>
            <a:endParaRPr lang="en-US" sz="2800" b="1" dirty="0">
              <a:latin typeface="Arial Rounded MT Bold" panose="020F0704030504030204" pitchFamily="34" charset="77"/>
            </a:endParaRPr>
          </a:p>
          <a:p>
            <a:r>
              <a:rPr lang="en-US" sz="2800" b="1" dirty="0">
                <a:latin typeface="Arial Rounded MT Bold" panose="020F0704030504030204" pitchFamily="34" charset="77"/>
              </a:rPr>
              <a:t>8-9 minutes per interview</a:t>
            </a:r>
          </a:p>
        </p:txBody>
      </p:sp>
      <p:grpSp>
        <p:nvGrpSpPr>
          <p:cNvPr id="25" name="Group 24">
            <a:extLst>
              <a:ext uri="{FF2B5EF4-FFF2-40B4-BE49-F238E27FC236}">
                <a16:creationId xmlns:a16="http://schemas.microsoft.com/office/drawing/2014/main" id="{5E61D309-4087-0C46-B4E7-DA84D9EABA87}"/>
              </a:ext>
            </a:extLst>
          </p:cNvPr>
          <p:cNvGrpSpPr/>
          <p:nvPr/>
        </p:nvGrpSpPr>
        <p:grpSpPr>
          <a:xfrm>
            <a:off x="3847129" y="2865241"/>
            <a:ext cx="3357653" cy="1652448"/>
            <a:chOff x="1533039" y="4314316"/>
            <a:chExt cx="3357653" cy="1652448"/>
          </a:xfrm>
        </p:grpSpPr>
        <p:pic>
          <p:nvPicPr>
            <p:cNvPr id="26" name="Picture 25">
              <a:extLst>
                <a:ext uri="{FF2B5EF4-FFF2-40B4-BE49-F238E27FC236}">
                  <a16:creationId xmlns:a16="http://schemas.microsoft.com/office/drawing/2014/main" id="{A2BE9156-E4D5-844C-BEEF-02CBCD317A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27" name="TextBox 26">
              <a:extLst>
                <a:ext uri="{FF2B5EF4-FFF2-40B4-BE49-F238E27FC236}">
                  <a16:creationId xmlns:a16="http://schemas.microsoft.com/office/drawing/2014/main" id="{E83DC637-3A36-FB42-BEAF-006840927597}"/>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28" name="Picture 27">
            <a:extLst>
              <a:ext uri="{FF2B5EF4-FFF2-40B4-BE49-F238E27FC236}">
                <a16:creationId xmlns:a16="http://schemas.microsoft.com/office/drawing/2014/main" id="{C6F07D74-EE38-FE43-9D87-D4432E9FA1B3}"/>
              </a:ext>
            </a:extLst>
          </p:cNvPr>
          <p:cNvPicPr>
            <a:picLocks noChangeAspect="1"/>
          </p:cNvPicPr>
          <p:nvPr/>
        </p:nvPicPr>
        <p:blipFill>
          <a:blip r:embed="rId3"/>
          <a:stretch>
            <a:fillRect/>
          </a:stretch>
        </p:blipFill>
        <p:spPr>
          <a:xfrm>
            <a:off x="6886626" y="2766761"/>
            <a:ext cx="1905000" cy="1905000"/>
          </a:xfrm>
          <a:prstGeom prst="rect">
            <a:avLst/>
          </a:prstGeom>
        </p:spPr>
      </p:pic>
      <p:grpSp>
        <p:nvGrpSpPr>
          <p:cNvPr id="29" name="Group 28">
            <a:extLst>
              <a:ext uri="{FF2B5EF4-FFF2-40B4-BE49-F238E27FC236}">
                <a16:creationId xmlns:a16="http://schemas.microsoft.com/office/drawing/2014/main" id="{7F9E1CAA-A7B8-9247-BDEB-0E1154556969}"/>
              </a:ext>
            </a:extLst>
          </p:cNvPr>
          <p:cNvGrpSpPr/>
          <p:nvPr/>
        </p:nvGrpSpPr>
        <p:grpSpPr>
          <a:xfrm>
            <a:off x="879068" y="2958510"/>
            <a:ext cx="2490670" cy="1215693"/>
            <a:chOff x="1183863" y="2916040"/>
            <a:chExt cx="2490670" cy="1215693"/>
          </a:xfrm>
        </p:grpSpPr>
        <p:sp>
          <p:nvSpPr>
            <p:cNvPr id="30" name="Rounded Rectangle 29">
              <a:extLst>
                <a:ext uri="{FF2B5EF4-FFF2-40B4-BE49-F238E27FC236}">
                  <a16:creationId xmlns:a16="http://schemas.microsoft.com/office/drawing/2014/main" id="{42919E64-AF94-7E4B-B2F1-6596923EAF83}"/>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692F9BB9-B7FC-F84E-99B4-66DBFB50B48F}"/>
                </a:ext>
              </a:extLst>
            </p:cNvPr>
            <p:cNvSpPr txBox="1"/>
            <p:nvPr/>
          </p:nvSpPr>
          <p:spPr>
            <a:xfrm>
              <a:off x="1537136" y="3014425"/>
              <a:ext cx="1795684" cy="1015663"/>
            </a:xfrm>
            <a:prstGeom prst="rect">
              <a:avLst/>
            </a:prstGeom>
            <a:noFill/>
          </p:spPr>
          <p:txBody>
            <a:bodyPr wrap="none" rtlCol="0">
              <a:spAutoFit/>
            </a:bodyPr>
            <a:lstStyle/>
            <a:p>
              <a:r>
                <a:rPr lang="en-US" sz="6000" b="1" dirty="0">
                  <a:latin typeface="Arial Rounded MT Bold" panose="020F0704030504030204" pitchFamily="34" charset="77"/>
                </a:rPr>
                <a:t>9:30</a:t>
              </a:r>
            </a:p>
          </p:txBody>
        </p:sp>
      </p:grpSp>
      <p:grpSp>
        <p:nvGrpSpPr>
          <p:cNvPr id="32" name="Group 31">
            <a:extLst>
              <a:ext uri="{FF2B5EF4-FFF2-40B4-BE49-F238E27FC236}">
                <a16:creationId xmlns:a16="http://schemas.microsoft.com/office/drawing/2014/main" id="{78BC60D3-2E53-2044-A008-65085F1090ED}"/>
              </a:ext>
            </a:extLst>
          </p:cNvPr>
          <p:cNvGrpSpPr/>
          <p:nvPr/>
        </p:nvGrpSpPr>
        <p:grpSpPr>
          <a:xfrm>
            <a:off x="9213877" y="2958510"/>
            <a:ext cx="2490670" cy="1215693"/>
            <a:chOff x="1183863" y="2916040"/>
            <a:chExt cx="2490670" cy="1215693"/>
          </a:xfrm>
        </p:grpSpPr>
        <p:sp>
          <p:nvSpPr>
            <p:cNvPr id="33" name="Rounded Rectangle 32">
              <a:extLst>
                <a:ext uri="{FF2B5EF4-FFF2-40B4-BE49-F238E27FC236}">
                  <a16:creationId xmlns:a16="http://schemas.microsoft.com/office/drawing/2014/main" id="{15EB8146-F8F7-7944-B1C0-F131C5663C59}"/>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TextBox 33">
              <a:extLst>
                <a:ext uri="{FF2B5EF4-FFF2-40B4-BE49-F238E27FC236}">
                  <a16:creationId xmlns:a16="http://schemas.microsoft.com/office/drawing/2014/main" id="{45256F5A-3007-CF4A-AAB8-2F61197981AE}"/>
                </a:ext>
              </a:extLst>
            </p:cNvPr>
            <p:cNvSpPr txBox="1"/>
            <p:nvPr/>
          </p:nvSpPr>
          <p:spPr>
            <a:xfrm>
              <a:off x="1300073"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12:00</a:t>
              </a:r>
            </a:p>
          </p:txBody>
        </p:sp>
      </p:grpSp>
      <p:sp>
        <p:nvSpPr>
          <p:cNvPr id="14" name="Rectangle 13"/>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4458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Finalist Judging: Elementary</a:t>
            </a:r>
          </a:p>
        </p:txBody>
      </p:sp>
      <p:grpSp>
        <p:nvGrpSpPr>
          <p:cNvPr id="4" name="Group 3">
            <a:extLst>
              <a:ext uri="{FF2B5EF4-FFF2-40B4-BE49-F238E27FC236}">
                <a16:creationId xmlns:a16="http://schemas.microsoft.com/office/drawing/2014/main" id="{FDB76A86-60FB-074A-B12C-C8B3ACA3AE4D}"/>
              </a:ext>
            </a:extLst>
          </p:cNvPr>
          <p:cNvGrpSpPr/>
          <p:nvPr/>
        </p:nvGrpSpPr>
        <p:grpSpPr>
          <a:xfrm>
            <a:off x="3847129" y="2865241"/>
            <a:ext cx="3357653" cy="1652448"/>
            <a:chOff x="1533039" y="4314316"/>
            <a:chExt cx="3357653" cy="1652448"/>
          </a:xfrm>
        </p:grpSpPr>
        <p:pic>
          <p:nvPicPr>
            <p:cNvPr id="5" name="Picture 4">
              <a:extLst>
                <a:ext uri="{FF2B5EF4-FFF2-40B4-BE49-F238E27FC236}">
                  <a16:creationId xmlns:a16="http://schemas.microsoft.com/office/drawing/2014/main" id="{2640BBDC-DE23-674E-9D38-FC26F9EB6E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6" name="TextBox 5">
              <a:extLst>
                <a:ext uri="{FF2B5EF4-FFF2-40B4-BE49-F238E27FC236}">
                  <a16:creationId xmlns:a16="http://schemas.microsoft.com/office/drawing/2014/main" id="{9FD6E437-9EF6-9247-9A80-F47BF0B09164}"/>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7" name="Picture 6">
            <a:extLst>
              <a:ext uri="{FF2B5EF4-FFF2-40B4-BE49-F238E27FC236}">
                <a16:creationId xmlns:a16="http://schemas.microsoft.com/office/drawing/2014/main" id="{912F3EDE-932D-F14C-9CD3-1132D1109942}"/>
              </a:ext>
            </a:extLst>
          </p:cNvPr>
          <p:cNvPicPr>
            <a:picLocks noChangeAspect="1"/>
          </p:cNvPicPr>
          <p:nvPr/>
        </p:nvPicPr>
        <p:blipFill>
          <a:blip r:embed="rId3"/>
          <a:stretch>
            <a:fillRect/>
          </a:stretch>
        </p:blipFill>
        <p:spPr>
          <a:xfrm>
            <a:off x="6886626" y="2766761"/>
            <a:ext cx="1905000" cy="1905000"/>
          </a:xfrm>
          <a:prstGeom prst="rect">
            <a:avLst/>
          </a:prstGeom>
        </p:spPr>
      </p:pic>
      <p:sp>
        <p:nvSpPr>
          <p:cNvPr id="8" name="TextBox 7">
            <a:extLst>
              <a:ext uri="{FF2B5EF4-FFF2-40B4-BE49-F238E27FC236}">
                <a16:creationId xmlns:a16="http://schemas.microsoft.com/office/drawing/2014/main" id="{8C514920-2D08-CA49-884B-8D7A26004FAB}"/>
              </a:ext>
            </a:extLst>
          </p:cNvPr>
          <p:cNvSpPr txBox="1"/>
          <p:nvPr/>
        </p:nvSpPr>
        <p:spPr>
          <a:xfrm>
            <a:off x="845202" y="4517689"/>
            <a:ext cx="4526239" cy="1815882"/>
          </a:xfrm>
          <a:prstGeom prst="rect">
            <a:avLst/>
          </a:prstGeom>
          <a:noFill/>
        </p:spPr>
        <p:txBody>
          <a:bodyPr wrap="none" rtlCol="0">
            <a:spAutoFit/>
          </a:bodyPr>
          <a:lstStyle/>
          <a:p>
            <a:r>
              <a:rPr lang="en-US" sz="2800" b="1" dirty="0">
                <a:latin typeface="Arial Rounded MT Bold" panose="020F0704030504030204" pitchFamily="34" charset="77"/>
              </a:rPr>
              <a:t>4 judges</a:t>
            </a:r>
          </a:p>
          <a:p>
            <a:r>
              <a:rPr lang="en-US" sz="2800" b="1" dirty="0">
                <a:latin typeface="Arial Rounded MT Bold" panose="020F0704030504030204" pitchFamily="34" charset="77"/>
              </a:rPr>
              <a:t>12 finalists</a:t>
            </a:r>
          </a:p>
          <a:p>
            <a:r>
              <a:rPr lang="en-US" sz="2800" b="1" dirty="0">
                <a:latin typeface="Arial Rounded MT Bold" panose="020F0704030504030204" pitchFamily="34" charset="77"/>
              </a:rPr>
              <a:t>Pick up students at stage</a:t>
            </a:r>
          </a:p>
          <a:p>
            <a:r>
              <a:rPr lang="en-US" sz="2800" b="1" dirty="0">
                <a:latin typeface="Arial Rounded MT Bold" panose="020F0704030504030204" pitchFamily="34" charset="77"/>
              </a:rPr>
              <a:t>5 minutes per interview</a:t>
            </a:r>
          </a:p>
        </p:txBody>
      </p:sp>
      <p:grpSp>
        <p:nvGrpSpPr>
          <p:cNvPr id="16" name="Group 15">
            <a:extLst>
              <a:ext uri="{FF2B5EF4-FFF2-40B4-BE49-F238E27FC236}">
                <a16:creationId xmlns:a16="http://schemas.microsoft.com/office/drawing/2014/main" id="{FDBF0886-7563-1F4E-A846-3147AF8E8E1A}"/>
              </a:ext>
            </a:extLst>
          </p:cNvPr>
          <p:cNvGrpSpPr/>
          <p:nvPr/>
        </p:nvGrpSpPr>
        <p:grpSpPr>
          <a:xfrm>
            <a:off x="879068" y="2958510"/>
            <a:ext cx="2490670" cy="1215693"/>
            <a:chOff x="1183863" y="2916040"/>
            <a:chExt cx="2490670" cy="1215693"/>
          </a:xfrm>
        </p:grpSpPr>
        <p:sp>
          <p:nvSpPr>
            <p:cNvPr id="17" name="Rounded Rectangle 16">
              <a:extLst>
                <a:ext uri="{FF2B5EF4-FFF2-40B4-BE49-F238E27FC236}">
                  <a16:creationId xmlns:a16="http://schemas.microsoft.com/office/drawing/2014/main" id="{49C41F21-5338-7A4D-8443-4F0770CD2AA9}"/>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extBox 17">
              <a:extLst>
                <a:ext uri="{FF2B5EF4-FFF2-40B4-BE49-F238E27FC236}">
                  <a16:creationId xmlns:a16="http://schemas.microsoft.com/office/drawing/2014/main" id="{38D86453-2B36-EE4D-97A7-1A261189BBBE}"/>
                </a:ext>
              </a:extLst>
            </p:cNvPr>
            <p:cNvSpPr txBox="1"/>
            <p:nvPr/>
          </p:nvSpPr>
          <p:spPr>
            <a:xfrm>
              <a:off x="1300073"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11:00</a:t>
              </a:r>
            </a:p>
          </p:txBody>
        </p:sp>
      </p:grpSp>
      <p:grpSp>
        <p:nvGrpSpPr>
          <p:cNvPr id="19" name="Group 18">
            <a:extLst>
              <a:ext uri="{FF2B5EF4-FFF2-40B4-BE49-F238E27FC236}">
                <a16:creationId xmlns:a16="http://schemas.microsoft.com/office/drawing/2014/main" id="{6D22EEE5-66D7-E644-8D98-A8C5FA5D4633}"/>
              </a:ext>
            </a:extLst>
          </p:cNvPr>
          <p:cNvGrpSpPr/>
          <p:nvPr/>
        </p:nvGrpSpPr>
        <p:grpSpPr>
          <a:xfrm>
            <a:off x="9213877" y="2958510"/>
            <a:ext cx="2490670" cy="1215693"/>
            <a:chOff x="1183863" y="2916040"/>
            <a:chExt cx="2490670" cy="1215693"/>
          </a:xfrm>
        </p:grpSpPr>
        <p:sp>
          <p:nvSpPr>
            <p:cNvPr id="20" name="Rounded Rectangle 19">
              <a:extLst>
                <a:ext uri="{FF2B5EF4-FFF2-40B4-BE49-F238E27FC236}">
                  <a16:creationId xmlns:a16="http://schemas.microsoft.com/office/drawing/2014/main" id="{97DF3EC7-0A77-FF48-BD63-B456C2B88E80}"/>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TextBox 20">
              <a:extLst>
                <a:ext uri="{FF2B5EF4-FFF2-40B4-BE49-F238E27FC236}">
                  <a16:creationId xmlns:a16="http://schemas.microsoft.com/office/drawing/2014/main" id="{B2137608-32EA-6F47-89A8-EE5BFD7CE722}"/>
                </a:ext>
              </a:extLst>
            </p:cNvPr>
            <p:cNvSpPr txBox="1"/>
            <p:nvPr/>
          </p:nvSpPr>
          <p:spPr>
            <a:xfrm>
              <a:off x="1300073"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12:00</a:t>
              </a:r>
            </a:p>
          </p:txBody>
        </p:sp>
      </p:grpSp>
      <p:sp>
        <p:nvSpPr>
          <p:cNvPr id="14" name="Rectangle 13"/>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38119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a:effectLst/>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Non-Finalist Judging:  Senior</a:t>
            </a:r>
          </a:p>
        </p:txBody>
      </p:sp>
      <p:sp>
        <p:nvSpPr>
          <p:cNvPr id="10" name="TextBox 9">
            <a:extLst>
              <a:ext uri="{FF2B5EF4-FFF2-40B4-BE49-F238E27FC236}">
                <a16:creationId xmlns:a16="http://schemas.microsoft.com/office/drawing/2014/main" id="{F6E3137D-8740-2A4F-9E5E-7F22B533CCDC}"/>
              </a:ext>
            </a:extLst>
          </p:cNvPr>
          <p:cNvSpPr txBox="1"/>
          <p:nvPr/>
        </p:nvSpPr>
        <p:spPr>
          <a:xfrm>
            <a:off x="929863" y="4711784"/>
            <a:ext cx="4476610" cy="1815882"/>
          </a:xfrm>
          <a:prstGeom prst="rect">
            <a:avLst/>
          </a:prstGeom>
          <a:noFill/>
        </p:spPr>
        <p:txBody>
          <a:bodyPr wrap="none" rtlCol="0">
            <a:spAutoFit/>
          </a:bodyPr>
          <a:lstStyle/>
          <a:p>
            <a:r>
              <a:rPr lang="en-US" sz="2800" b="1" dirty="0">
                <a:latin typeface="Arial Rounded MT Bold" panose="020F0704030504030204" pitchFamily="34" charset="77"/>
              </a:rPr>
              <a:t>50-60 students</a:t>
            </a:r>
          </a:p>
          <a:p>
            <a:r>
              <a:rPr lang="en-US" sz="2800" b="1" dirty="0">
                <a:latin typeface="Arial Rounded MT Bold" panose="020F0704030504030204" pitchFamily="34" charset="77"/>
              </a:rPr>
              <a:t>1 to 2 students per judge</a:t>
            </a:r>
          </a:p>
          <a:p>
            <a:r>
              <a:rPr lang="en-US" sz="2800" b="1" dirty="0">
                <a:latin typeface="Arial Rounded MT Bold" panose="020F0704030504030204" pitchFamily="34" charset="77"/>
              </a:rPr>
              <a:t>Up to 20 min interviews</a:t>
            </a:r>
          </a:p>
          <a:p>
            <a:r>
              <a:rPr lang="en-US" sz="2800" b="1" dirty="0">
                <a:latin typeface="Arial Rounded MT Bold" panose="020F0704030504030204" pitchFamily="34" charset="77"/>
              </a:rPr>
              <a:t>RF (50%) HM (50%)</a:t>
            </a:r>
          </a:p>
        </p:txBody>
      </p:sp>
      <p:grpSp>
        <p:nvGrpSpPr>
          <p:cNvPr id="22" name="Group 21">
            <a:extLst>
              <a:ext uri="{FF2B5EF4-FFF2-40B4-BE49-F238E27FC236}">
                <a16:creationId xmlns:a16="http://schemas.microsoft.com/office/drawing/2014/main" id="{2BB16F66-152E-1748-BB78-A1C5B768F15A}"/>
              </a:ext>
            </a:extLst>
          </p:cNvPr>
          <p:cNvGrpSpPr/>
          <p:nvPr/>
        </p:nvGrpSpPr>
        <p:grpSpPr>
          <a:xfrm>
            <a:off x="3847129" y="2865241"/>
            <a:ext cx="3357653" cy="1652448"/>
            <a:chOff x="1533039" y="4314316"/>
            <a:chExt cx="3357653" cy="1652448"/>
          </a:xfrm>
        </p:grpSpPr>
        <p:pic>
          <p:nvPicPr>
            <p:cNvPr id="23" name="Picture 22">
              <a:extLst>
                <a:ext uri="{FF2B5EF4-FFF2-40B4-BE49-F238E27FC236}">
                  <a16:creationId xmlns:a16="http://schemas.microsoft.com/office/drawing/2014/main" id="{0B5CE22D-E4A1-9545-BF4D-75B7AEAE93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24" name="TextBox 23">
              <a:extLst>
                <a:ext uri="{FF2B5EF4-FFF2-40B4-BE49-F238E27FC236}">
                  <a16:creationId xmlns:a16="http://schemas.microsoft.com/office/drawing/2014/main" id="{D7ABEF58-BD04-0D40-B383-F0C0E5583416}"/>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25" name="Picture 24">
            <a:extLst>
              <a:ext uri="{FF2B5EF4-FFF2-40B4-BE49-F238E27FC236}">
                <a16:creationId xmlns:a16="http://schemas.microsoft.com/office/drawing/2014/main" id="{B7389B4A-5192-5348-884E-73FEB1BCD689}"/>
              </a:ext>
            </a:extLst>
          </p:cNvPr>
          <p:cNvPicPr>
            <a:picLocks noChangeAspect="1"/>
          </p:cNvPicPr>
          <p:nvPr/>
        </p:nvPicPr>
        <p:blipFill>
          <a:blip r:embed="rId3"/>
          <a:stretch>
            <a:fillRect/>
          </a:stretch>
        </p:blipFill>
        <p:spPr>
          <a:xfrm>
            <a:off x="6886626" y="2766761"/>
            <a:ext cx="1905000" cy="1905000"/>
          </a:xfrm>
          <a:prstGeom prst="rect">
            <a:avLst/>
          </a:prstGeom>
        </p:spPr>
      </p:pic>
      <p:grpSp>
        <p:nvGrpSpPr>
          <p:cNvPr id="26" name="Group 25">
            <a:extLst>
              <a:ext uri="{FF2B5EF4-FFF2-40B4-BE49-F238E27FC236}">
                <a16:creationId xmlns:a16="http://schemas.microsoft.com/office/drawing/2014/main" id="{0A4438A1-047E-9C4A-9EFC-49A9E24F3972}"/>
              </a:ext>
            </a:extLst>
          </p:cNvPr>
          <p:cNvGrpSpPr/>
          <p:nvPr/>
        </p:nvGrpSpPr>
        <p:grpSpPr>
          <a:xfrm>
            <a:off x="879068" y="2958510"/>
            <a:ext cx="2490670" cy="1215693"/>
            <a:chOff x="1183863" y="2916040"/>
            <a:chExt cx="2490670" cy="1215693"/>
          </a:xfrm>
        </p:grpSpPr>
        <p:sp>
          <p:nvSpPr>
            <p:cNvPr id="27" name="Rounded Rectangle 26">
              <a:extLst>
                <a:ext uri="{FF2B5EF4-FFF2-40B4-BE49-F238E27FC236}">
                  <a16:creationId xmlns:a16="http://schemas.microsoft.com/office/drawing/2014/main" id="{AD5A5406-48CB-8348-A7AB-F3A4EAC719FE}"/>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TextBox 27">
              <a:extLst>
                <a:ext uri="{FF2B5EF4-FFF2-40B4-BE49-F238E27FC236}">
                  <a16:creationId xmlns:a16="http://schemas.microsoft.com/office/drawing/2014/main" id="{C3FC1E95-D2F2-354D-8475-5B140C2BDD25}"/>
                </a:ext>
              </a:extLst>
            </p:cNvPr>
            <p:cNvSpPr txBox="1"/>
            <p:nvPr/>
          </p:nvSpPr>
          <p:spPr>
            <a:xfrm>
              <a:off x="1554073" y="3014425"/>
              <a:ext cx="1795684" cy="1015663"/>
            </a:xfrm>
            <a:prstGeom prst="rect">
              <a:avLst/>
            </a:prstGeom>
            <a:noFill/>
          </p:spPr>
          <p:txBody>
            <a:bodyPr wrap="none" rtlCol="0">
              <a:spAutoFit/>
            </a:bodyPr>
            <a:lstStyle/>
            <a:p>
              <a:r>
                <a:rPr lang="en-US" sz="6000" b="1" dirty="0">
                  <a:latin typeface="Arial Rounded MT Bold" panose="020F0704030504030204" pitchFamily="34" charset="77"/>
                </a:rPr>
                <a:t>8:30</a:t>
              </a:r>
            </a:p>
          </p:txBody>
        </p:sp>
      </p:grpSp>
      <p:grpSp>
        <p:nvGrpSpPr>
          <p:cNvPr id="29" name="Group 28">
            <a:extLst>
              <a:ext uri="{FF2B5EF4-FFF2-40B4-BE49-F238E27FC236}">
                <a16:creationId xmlns:a16="http://schemas.microsoft.com/office/drawing/2014/main" id="{A46811DF-AEA1-A640-BE10-F0DBD63410A6}"/>
              </a:ext>
            </a:extLst>
          </p:cNvPr>
          <p:cNvGrpSpPr/>
          <p:nvPr/>
        </p:nvGrpSpPr>
        <p:grpSpPr>
          <a:xfrm>
            <a:off x="9213877" y="2958510"/>
            <a:ext cx="2490670" cy="1215693"/>
            <a:chOff x="1183863" y="2916040"/>
            <a:chExt cx="2490670" cy="1215693"/>
          </a:xfrm>
        </p:grpSpPr>
        <p:sp>
          <p:nvSpPr>
            <p:cNvPr id="30" name="Rounded Rectangle 29">
              <a:extLst>
                <a:ext uri="{FF2B5EF4-FFF2-40B4-BE49-F238E27FC236}">
                  <a16:creationId xmlns:a16="http://schemas.microsoft.com/office/drawing/2014/main" id="{6F83B8D2-3581-5E4D-AA14-BC9433022367}"/>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57A2EF86-0053-024F-96DD-6E729A15EB15}"/>
                </a:ext>
              </a:extLst>
            </p:cNvPr>
            <p:cNvSpPr txBox="1"/>
            <p:nvPr/>
          </p:nvSpPr>
          <p:spPr>
            <a:xfrm>
              <a:off x="1554073" y="3014425"/>
              <a:ext cx="1795684" cy="1015663"/>
            </a:xfrm>
            <a:prstGeom prst="rect">
              <a:avLst/>
            </a:prstGeom>
            <a:noFill/>
          </p:spPr>
          <p:txBody>
            <a:bodyPr wrap="none" rtlCol="0">
              <a:spAutoFit/>
            </a:bodyPr>
            <a:lstStyle/>
            <a:p>
              <a:r>
                <a:rPr lang="en-US" sz="6000" b="1" dirty="0">
                  <a:latin typeface="Arial Rounded MT Bold" panose="020F0704030504030204" pitchFamily="34" charset="77"/>
                </a:rPr>
                <a:t>9:20</a:t>
              </a:r>
            </a:p>
          </p:txBody>
        </p:sp>
      </p:grpSp>
      <p:sp>
        <p:nvSpPr>
          <p:cNvPr id="32" name="TextBox 31">
            <a:extLst>
              <a:ext uri="{FF2B5EF4-FFF2-40B4-BE49-F238E27FC236}">
                <a16:creationId xmlns:a16="http://schemas.microsoft.com/office/drawing/2014/main" id="{6DB1BAD2-5277-6141-9D41-5CCB799F0304}"/>
              </a:ext>
            </a:extLst>
          </p:cNvPr>
          <p:cNvSpPr txBox="1"/>
          <p:nvPr/>
        </p:nvSpPr>
        <p:spPr>
          <a:xfrm>
            <a:off x="5891525" y="4711784"/>
            <a:ext cx="6072753" cy="1815882"/>
          </a:xfrm>
          <a:prstGeom prst="rect">
            <a:avLst/>
          </a:prstGeom>
          <a:noFill/>
        </p:spPr>
        <p:txBody>
          <a:bodyPr wrap="none" rtlCol="0">
            <a:spAutoFit/>
          </a:bodyPr>
          <a:lstStyle/>
          <a:p>
            <a:r>
              <a:rPr lang="en-US" sz="2800" b="1" dirty="0">
                <a:latin typeface="Arial Rounded MT Bold" panose="020F0704030504030204" pitchFamily="34" charset="77"/>
              </a:rPr>
              <a:t>Explain Special Awards</a:t>
            </a:r>
          </a:p>
          <a:p>
            <a:r>
              <a:rPr lang="en-US" sz="2800" b="1" dirty="0">
                <a:latin typeface="Arial Rounded MT Bold" panose="020F0704030504030204" pitchFamily="34" charset="77"/>
              </a:rPr>
              <a:t>Encourage participation next year</a:t>
            </a:r>
          </a:p>
          <a:p>
            <a:r>
              <a:rPr lang="en-US" sz="2800" b="1" dirty="0">
                <a:latin typeface="Arial Rounded MT Bold" panose="020F0704030504030204" pitchFamily="34" charset="77"/>
              </a:rPr>
              <a:t>Pointers for improvement</a:t>
            </a:r>
          </a:p>
          <a:p>
            <a:r>
              <a:rPr lang="en-US" sz="2800" b="1" dirty="0">
                <a:latin typeface="Arial Rounded MT Bold" panose="020F0704030504030204" pitchFamily="34" charset="77"/>
              </a:rPr>
              <a:t>Return slips to monitor at door</a:t>
            </a:r>
          </a:p>
        </p:txBody>
      </p:sp>
      <p:sp>
        <p:nvSpPr>
          <p:cNvPr id="15" name="Rectangle 14"/>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9957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a:effectLst/>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Non-Finalist Judging: Junior</a:t>
            </a:r>
          </a:p>
        </p:txBody>
      </p:sp>
      <p:sp>
        <p:nvSpPr>
          <p:cNvPr id="10" name="TextBox 9">
            <a:extLst>
              <a:ext uri="{FF2B5EF4-FFF2-40B4-BE49-F238E27FC236}">
                <a16:creationId xmlns:a16="http://schemas.microsoft.com/office/drawing/2014/main" id="{F6E3137D-8740-2A4F-9E5E-7F22B533CCDC}"/>
              </a:ext>
            </a:extLst>
          </p:cNvPr>
          <p:cNvSpPr txBox="1"/>
          <p:nvPr/>
        </p:nvSpPr>
        <p:spPr>
          <a:xfrm>
            <a:off x="929863" y="4711784"/>
            <a:ext cx="4476610" cy="1815882"/>
          </a:xfrm>
          <a:prstGeom prst="rect">
            <a:avLst/>
          </a:prstGeom>
          <a:noFill/>
        </p:spPr>
        <p:txBody>
          <a:bodyPr wrap="none" rtlCol="0">
            <a:spAutoFit/>
          </a:bodyPr>
          <a:lstStyle/>
          <a:p>
            <a:r>
              <a:rPr lang="en-US" sz="2800" b="1" dirty="0">
                <a:latin typeface="Arial Rounded MT Bold" panose="020F0704030504030204" pitchFamily="34" charset="77"/>
              </a:rPr>
              <a:t>180-190 students</a:t>
            </a:r>
          </a:p>
          <a:p>
            <a:r>
              <a:rPr lang="en-US" sz="2800" b="1" dirty="0">
                <a:latin typeface="Arial Rounded MT Bold" panose="020F0704030504030204" pitchFamily="34" charset="77"/>
              </a:rPr>
              <a:t>6 to 7 students per judge</a:t>
            </a:r>
          </a:p>
          <a:p>
            <a:r>
              <a:rPr lang="en-US" sz="2800" b="1" dirty="0">
                <a:latin typeface="Arial Rounded MT Bold" panose="020F0704030504030204" pitchFamily="34" charset="77"/>
              </a:rPr>
              <a:t>Up to 10 min interviews</a:t>
            </a:r>
          </a:p>
          <a:p>
            <a:r>
              <a:rPr lang="en-US" sz="2800" b="1" dirty="0">
                <a:latin typeface="Arial Rounded MT Bold" panose="020F0704030504030204" pitchFamily="34" charset="77"/>
              </a:rPr>
              <a:t>RF (50%) HM (50%)</a:t>
            </a:r>
          </a:p>
        </p:txBody>
      </p:sp>
      <p:grpSp>
        <p:nvGrpSpPr>
          <p:cNvPr id="22" name="Group 21">
            <a:extLst>
              <a:ext uri="{FF2B5EF4-FFF2-40B4-BE49-F238E27FC236}">
                <a16:creationId xmlns:a16="http://schemas.microsoft.com/office/drawing/2014/main" id="{2BB16F66-152E-1748-BB78-A1C5B768F15A}"/>
              </a:ext>
            </a:extLst>
          </p:cNvPr>
          <p:cNvGrpSpPr/>
          <p:nvPr/>
        </p:nvGrpSpPr>
        <p:grpSpPr>
          <a:xfrm>
            <a:off x="3847129" y="2865241"/>
            <a:ext cx="3357653" cy="1652448"/>
            <a:chOff x="1533039" y="4314316"/>
            <a:chExt cx="3357653" cy="1652448"/>
          </a:xfrm>
        </p:grpSpPr>
        <p:pic>
          <p:nvPicPr>
            <p:cNvPr id="23" name="Picture 22">
              <a:extLst>
                <a:ext uri="{FF2B5EF4-FFF2-40B4-BE49-F238E27FC236}">
                  <a16:creationId xmlns:a16="http://schemas.microsoft.com/office/drawing/2014/main" id="{0B5CE22D-E4A1-9545-BF4D-75B7AEAE93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24" name="TextBox 23">
              <a:extLst>
                <a:ext uri="{FF2B5EF4-FFF2-40B4-BE49-F238E27FC236}">
                  <a16:creationId xmlns:a16="http://schemas.microsoft.com/office/drawing/2014/main" id="{D7ABEF58-BD04-0D40-B383-F0C0E5583416}"/>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25" name="Picture 24">
            <a:extLst>
              <a:ext uri="{FF2B5EF4-FFF2-40B4-BE49-F238E27FC236}">
                <a16:creationId xmlns:a16="http://schemas.microsoft.com/office/drawing/2014/main" id="{B7389B4A-5192-5348-884E-73FEB1BCD689}"/>
              </a:ext>
            </a:extLst>
          </p:cNvPr>
          <p:cNvPicPr>
            <a:picLocks noChangeAspect="1"/>
          </p:cNvPicPr>
          <p:nvPr/>
        </p:nvPicPr>
        <p:blipFill>
          <a:blip r:embed="rId3"/>
          <a:stretch>
            <a:fillRect/>
          </a:stretch>
        </p:blipFill>
        <p:spPr>
          <a:xfrm>
            <a:off x="6886626" y="2766761"/>
            <a:ext cx="1905000" cy="1905000"/>
          </a:xfrm>
          <a:prstGeom prst="rect">
            <a:avLst/>
          </a:prstGeom>
        </p:spPr>
      </p:pic>
      <p:grpSp>
        <p:nvGrpSpPr>
          <p:cNvPr id="26" name="Group 25">
            <a:extLst>
              <a:ext uri="{FF2B5EF4-FFF2-40B4-BE49-F238E27FC236}">
                <a16:creationId xmlns:a16="http://schemas.microsoft.com/office/drawing/2014/main" id="{0A4438A1-047E-9C4A-9EFC-49A9E24F3972}"/>
              </a:ext>
            </a:extLst>
          </p:cNvPr>
          <p:cNvGrpSpPr/>
          <p:nvPr/>
        </p:nvGrpSpPr>
        <p:grpSpPr>
          <a:xfrm>
            <a:off x="879068" y="2958510"/>
            <a:ext cx="2490670" cy="1215693"/>
            <a:chOff x="1183863" y="2916040"/>
            <a:chExt cx="2490670" cy="1215693"/>
          </a:xfrm>
        </p:grpSpPr>
        <p:sp>
          <p:nvSpPr>
            <p:cNvPr id="27" name="Rounded Rectangle 26">
              <a:extLst>
                <a:ext uri="{FF2B5EF4-FFF2-40B4-BE49-F238E27FC236}">
                  <a16:creationId xmlns:a16="http://schemas.microsoft.com/office/drawing/2014/main" id="{AD5A5406-48CB-8348-A7AB-F3A4EAC719FE}"/>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TextBox 27">
              <a:extLst>
                <a:ext uri="{FF2B5EF4-FFF2-40B4-BE49-F238E27FC236}">
                  <a16:creationId xmlns:a16="http://schemas.microsoft.com/office/drawing/2014/main" id="{C3FC1E95-D2F2-354D-8475-5B140C2BDD25}"/>
                </a:ext>
              </a:extLst>
            </p:cNvPr>
            <p:cNvSpPr txBox="1"/>
            <p:nvPr/>
          </p:nvSpPr>
          <p:spPr>
            <a:xfrm>
              <a:off x="1554073" y="3014425"/>
              <a:ext cx="1795684" cy="1015663"/>
            </a:xfrm>
            <a:prstGeom prst="rect">
              <a:avLst/>
            </a:prstGeom>
            <a:noFill/>
          </p:spPr>
          <p:txBody>
            <a:bodyPr wrap="none" rtlCol="0">
              <a:spAutoFit/>
            </a:bodyPr>
            <a:lstStyle/>
            <a:p>
              <a:r>
                <a:rPr lang="en-US" sz="6000" b="1" dirty="0">
                  <a:latin typeface="Arial Rounded MT Bold" panose="020F0704030504030204" pitchFamily="34" charset="77"/>
                </a:rPr>
                <a:t>9:30</a:t>
              </a:r>
            </a:p>
          </p:txBody>
        </p:sp>
      </p:grpSp>
      <p:grpSp>
        <p:nvGrpSpPr>
          <p:cNvPr id="29" name="Group 28">
            <a:extLst>
              <a:ext uri="{FF2B5EF4-FFF2-40B4-BE49-F238E27FC236}">
                <a16:creationId xmlns:a16="http://schemas.microsoft.com/office/drawing/2014/main" id="{A46811DF-AEA1-A640-BE10-F0DBD63410A6}"/>
              </a:ext>
            </a:extLst>
          </p:cNvPr>
          <p:cNvGrpSpPr/>
          <p:nvPr/>
        </p:nvGrpSpPr>
        <p:grpSpPr>
          <a:xfrm>
            <a:off x="9213877" y="2958510"/>
            <a:ext cx="2490670" cy="1215693"/>
            <a:chOff x="1183863" y="2916040"/>
            <a:chExt cx="2490670" cy="1215693"/>
          </a:xfrm>
        </p:grpSpPr>
        <p:sp>
          <p:nvSpPr>
            <p:cNvPr id="30" name="Rounded Rectangle 29">
              <a:extLst>
                <a:ext uri="{FF2B5EF4-FFF2-40B4-BE49-F238E27FC236}">
                  <a16:creationId xmlns:a16="http://schemas.microsoft.com/office/drawing/2014/main" id="{6F83B8D2-3581-5E4D-AA14-BC9433022367}"/>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57A2EF86-0053-024F-96DD-6E729A15EB15}"/>
                </a:ext>
              </a:extLst>
            </p:cNvPr>
            <p:cNvSpPr txBox="1"/>
            <p:nvPr/>
          </p:nvSpPr>
          <p:spPr>
            <a:xfrm>
              <a:off x="1347430" y="3013075"/>
              <a:ext cx="2252540" cy="1015663"/>
            </a:xfrm>
            <a:prstGeom prst="rect">
              <a:avLst/>
            </a:prstGeom>
            <a:noFill/>
          </p:spPr>
          <p:txBody>
            <a:bodyPr wrap="none" rtlCol="0">
              <a:spAutoFit/>
            </a:bodyPr>
            <a:lstStyle/>
            <a:p>
              <a:r>
                <a:rPr lang="en-US" sz="6000" b="1" dirty="0">
                  <a:latin typeface="Arial Rounded MT Bold" panose="020F0704030504030204" pitchFamily="34" charset="77"/>
                </a:rPr>
                <a:t>10:50</a:t>
              </a:r>
            </a:p>
          </p:txBody>
        </p:sp>
      </p:grpSp>
      <p:sp>
        <p:nvSpPr>
          <p:cNvPr id="14" name="TextBox 13">
            <a:extLst>
              <a:ext uri="{FF2B5EF4-FFF2-40B4-BE49-F238E27FC236}">
                <a16:creationId xmlns:a16="http://schemas.microsoft.com/office/drawing/2014/main" id="{681DD4A0-B50A-224B-B325-B1318F53E00C}"/>
              </a:ext>
            </a:extLst>
          </p:cNvPr>
          <p:cNvSpPr txBox="1"/>
          <p:nvPr/>
        </p:nvSpPr>
        <p:spPr>
          <a:xfrm>
            <a:off x="5891525" y="4711784"/>
            <a:ext cx="6072753" cy="1815882"/>
          </a:xfrm>
          <a:prstGeom prst="rect">
            <a:avLst/>
          </a:prstGeom>
          <a:noFill/>
        </p:spPr>
        <p:txBody>
          <a:bodyPr wrap="none" rtlCol="0">
            <a:spAutoFit/>
          </a:bodyPr>
          <a:lstStyle/>
          <a:p>
            <a:r>
              <a:rPr lang="en-US" sz="2800" b="1" dirty="0">
                <a:latin typeface="Arial Rounded MT Bold" panose="020F0704030504030204" pitchFamily="34" charset="77"/>
              </a:rPr>
              <a:t>Explain Special Awards</a:t>
            </a:r>
          </a:p>
          <a:p>
            <a:r>
              <a:rPr lang="en-US" sz="2800" b="1" dirty="0">
                <a:latin typeface="Arial Rounded MT Bold" panose="020F0704030504030204" pitchFamily="34" charset="77"/>
              </a:rPr>
              <a:t>Encourage participation next year</a:t>
            </a:r>
          </a:p>
          <a:p>
            <a:r>
              <a:rPr lang="en-US" sz="2800" b="1" dirty="0">
                <a:latin typeface="Arial Rounded MT Bold" panose="020F0704030504030204" pitchFamily="34" charset="77"/>
              </a:rPr>
              <a:t>Pointers for improvement</a:t>
            </a:r>
          </a:p>
          <a:p>
            <a:r>
              <a:rPr lang="en-US" sz="2800" b="1" dirty="0">
                <a:latin typeface="Arial Rounded MT Bold" panose="020F0704030504030204" pitchFamily="34" charset="77"/>
              </a:rPr>
              <a:t>Return slips to monitor at door</a:t>
            </a:r>
          </a:p>
        </p:txBody>
      </p:sp>
      <p:sp>
        <p:nvSpPr>
          <p:cNvPr id="15" name="Rectangle 14"/>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04040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1126078" cy="1325563"/>
          </a:xfrm>
          <a:effectLst/>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Saturday Non-Finalist Judging: Elementary</a:t>
            </a:r>
          </a:p>
        </p:txBody>
      </p:sp>
      <p:sp>
        <p:nvSpPr>
          <p:cNvPr id="10" name="TextBox 9">
            <a:extLst>
              <a:ext uri="{FF2B5EF4-FFF2-40B4-BE49-F238E27FC236}">
                <a16:creationId xmlns:a16="http://schemas.microsoft.com/office/drawing/2014/main" id="{F6E3137D-8740-2A4F-9E5E-7F22B533CCDC}"/>
              </a:ext>
            </a:extLst>
          </p:cNvPr>
          <p:cNvSpPr txBox="1"/>
          <p:nvPr/>
        </p:nvSpPr>
        <p:spPr>
          <a:xfrm>
            <a:off x="929863" y="4711784"/>
            <a:ext cx="4476610" cy="1815882"/>
          </a:xfrm>
          <a:prstGeom prst="rect">
            <a:avLst/>
          </a:prstGeom>
          <a:noFill/>
        </p:spPr>
        <p:txBody>
          <a:bodyPr wrap="none" rtlCol="0">
            <a:spAutoFit/>
          </a:bodyPr>
          <a:lstStyle/>
          <a:p>
            <a:r>
              <a:rPr lang="en-US" sz="2800" b="1" dirty="0">
                <a:latin typeface="Arial Rounded MT Bold" panose="020F0704030504030204" pitchFamily="34" charset="77"/>
              </a:rPr>
              <a:t>45-50 students</a:t>
            </a:r>
          </a:p>
          <a:p>
            <a:r>
              <a:rPr lang="en-US" sz="2800" b="1" dirty="0">
                <a:latin typeface="Arial Rounded MT Bold" panose="020F0704030504030204" pitchFamily="34" charset="77"/>
              </a:rPr>
              <a:t>2 to 3 students per judge</a:t>
            </a:r>
          </a:p>
          <a:p>
            <a:r>
              <a:rPr lang="en-US" sz="2800" b="1" dirty="0">
                <a:latin typeface="Arial Rounded MT Bold" panose="020F0704030504030204" pitchFamily="34" charset="77"/>
              </a:rPr>
              <a:t>Up to 15 min interviews</a:t>
            </a:r>
          </a:p>
          <a:p>
            <a:r>
              <a:rPr lang="en-US" sz="2800" b="1" dirty="0">
                <a:latin typeface="Arial Rounded MT Bold" panose="020F0704030504030204" pitchFamily="34" charset="77"/>
              </a:rPr>
              <a:t>RF (50%) HM (50%)</a:t>
            </a:r>
          </a:p>
        </p:txBody>
      </p:sp>
      <p:grpSp>
        <p:nvGrpSpPr>
          <p:cNvPr id="22" name="Group 21">
            <a:extLst>
              <a:ext uri="{FF2B5EF4-FFF2-40B4-BE49-F238E27FC236}">
                <a16:creationId xmlns:a16="http://schemas.microsoft.com/office/drawing/2014/main" id="{2BB16F66-152E-1748-BB78-A1C5B768F15A}"/>
              </a:ext>
            </a:extLst>
          </p:cNvPr>
          <p:cNvGrpSpPr/>
          <p:nvPr/>
        </p:nvGrpSpPr>
        <p:grpSpPr>
          <a:xfrm>
            <a:off x="3847129" y="2865241"/>
            <a:ext cx="3357653" cy="1652448"/>
            <a:chOff x="1533039" y="4314316"/>
            <a:chExt cx="3357653" cy="1652448"/>
          </a:xfrm>
        </p:grpSpPr>
        <p:pic>
          <p:nvPicPr>
            <p:cNvPr id="23" name="Picture 22">
              <a:extLst>
                <a:ext uri="{FF2B5EF4-FFF2-40B4-BE49-F238E27FC236}">
                  <a16:creationId xmlns:a16="http://schemas.microsoft.com/office/drawing/2014/main" id="{0B5CE22D-E4A1-9545-BF4D-75B7AEAE93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039" y="4450055"/>
              <a:ext cx="1516709" cy="1516709"/>
            </a:xfrm>
            <a:prstGeom prst="rect">
              <a:avLst/>
            </a:prstGeom>
          </p:spPr>
        </p:pic>
        <p:sp>
          <p:nvSpPr>
            <p:cNvPr id="24" name="TextBox 23">
              <a:extLst>
                <a:ext uri="{FF2B5EF4-FFF2-40B4-BE49-F238E27FC236}">
                  <a16:creationId xmlns:a16="http://schemas.microsoft.com/office/drawing/2014/main" id="{D7ABEF58-BD04-0D40-B383-F0C0E5583416}"/>
                </a:ext>
              </a:extLst>
            </p:cNvPr>
            <p:cNvSpPr txBox="1"/>
            <p:nvPr/>
          </p:nvSpPr>
          <p:spPr>
            <a:xfrm rot="20700000">
              <a:off x="2452204" y="4314316"/>
              <a:ext cx="2438488" cy="523220"/>
            </a:xfrm>
            <a:prstGeom prst="rect">
              <a:avLst/>
            </a:prstGeom>
            <a:noFill/>
          </p:spPr>
          <p:txBody>
            <a:bodyPr wrap="none" rtlCol="0">
              <a:spAutoFit/>
            </a:bodyPr>
            <a:lstStyle/>
            <a:p>
              <a:r>
                <a:rPr lang="en-US" sz="2800" b="1" dirty="0">
                  <a:latin typeface="Arial Rounded MT Bold" panose="020F0704030504030204" pitchFamily="34" charset="77"/>
                </a:rPr>
                <a:t>Mr. John Doe</a:t>
              </a:r>
            </a:p>
          </p:txBody>
        </p:sp>
      </p:grpSp>
      <p:pic>
        <p:nvPicPr>
          <p:cNvPr id="25" name="Picture 24">
            <a:extLst>
              <a:ext uri="{FF2B5EF4-FFF2-40B4-BE49-F238E27FC236}">
                <a16:creationId xmlns:a16="http://schemas.microsoft.com/office/drawing/2014/main" id="{B7389B4A-5192-5348-884E-73FEB1BCD689}"/>
              </a:ext>
            </a:extLst>
          </p:cNvPr>
          <p:cNvPicPr>
            <a:picLocks noChangeAspect="1"/>
          </p:cNvPicPr>
          <p:nvPr/>
        </p:nvPicPr>
        <p:blipFill>
          <a:blip r:embed="rId3"/>
          <a:stretch>
            <a:fillRect/>
          </a:stretch>
        </p:blipFill>
        <p:spPr>
          <a:xfrm>
            <a:off x="6886626" y="2766761"/>
            <a:ext cx="1905000" cy="1905000"/>
          </a:xfrm>
          <a:prstGeom prst="rect">
            <a:avLst/>
          </a:prstGeom>
        </p:spPr>
      </p:pic>
      <p:grpSp>
        <p:nvGrpSpPr>
          <p:cNvPr id="26" name="Group 25">
            <a:extLst>
              <a:ext uri="{FF2B5EF4-FFF2-40B4-BE49-F238E27FC236}">
                <a16:creationId xmlns:a16="http://schemas.microsoft.com/office/drawing/2014/main" id="{0A4438A1-047E-9C4A-9EFC-49A9E24F3972}"/>
              </a:ext>
            </a:extLst>
          </p:cNvPr>
          <p:cNvGrpSpPr/>
          <p:nvPr/>
        </p:nvGrpSpPr>
        <p:grpSpPr>
          <a:xfrm>
            <a:off x="879068" y="2958510"/>
            <a:ext cx="2490670" cy="1215693"/>
            <a:chOff x="1183863" y="2916040"/>
            <a:chExt cx="2490670" cy="1215693"/>
          </a:xfrm>
        </p:grpSpPr>
        <p:sp>
          <p:nvSpPr>
            <p:cNvPr id="27" name="Rounded Rectangle 26">
              <a:extLst>
                <a:ext uri="{FF2B5EF4-FFF2-40B4-BE49-F238E27FC236}">
                  <a16:creationId xmlns:a16="http://schemas.microsoft.com/office/drawing/2014/main" id="{AD5A5406-48CB-8348-A7AB-F3A4EAC719FE}"/>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TextBox 27">
              <a:extLst>
                <a:ext uri="{FF2B5EF4-FFF2-40B4-BE49-F238E27FC236}">
                  <a16:creationId xmlns:a16="http://schemas.microsoft.com/office/drawing/2014/main" id="{C3FC1E95-D2F2-354D-8475-5B140C2BDD25}"/>
                </a:ext>
              </a:extLst>
            </p:cNvPr>
            <p:cNvSpPr txBox="1"/>
            <p:nvPr/>
          </p:nvSpPr>
          <p:spPr>
            <a:xfrm>
              <a:off x="1300078"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11:00</a:t>
              </a:r>
            </a:p>
          </p:txBody>
        </p:sp>
      </p:grpSp>
      <p:grpSp>
        <p:nvGrpSpPr>
          <p:cNvPr id="29" name="Group 28">
            <a:extLst>
              <a:ext uri="{FF2B5EF4-FFF2-40B4-BE49-F238E27FC236}">
                <a16:creationId xmlns:a16="http://schemas.microsoft.com/office/drawing/2014/main" id="{A46811DF-AEA1-A640-BE10-F0DBD63410A6}"/>
              </a:ext>
            </a:extLst>
          </p:cNvPr>
          <p:cNvGrpSpPr/>
          <p:nvPr/>
        </p:nvGrpSpPr>
        <p:grpSpPr>
          <a:xfrm>
            <a:off x="9213877" y="2958510"/>
            <a:ext cx="2490670" cy="1215693"/>
            <a:chOff x="1183863" y="2916040"/>
            <a:chExt cx="2490670" cy="1215693"/>
          </a:xfrm>
        </p:grpSpPr>
        <p:sp>
          <p:nvSpPr>
            <p:cNvPr id="30" name="Rounded Rectangle 29">
              <a:extLst>
                <a:ext uri="{FF2B5EF4-FFF2-40B4-BE49-F238E27FC236}">
                  <a16:creationId xmlns:a16="http://schemas.microsoft.com/office/drawing/2014/main" id="{6F83B8D2-3581-5E4D-AA14-BC9433022367}"/>
                </a:ext>
              </a:extLst>
            </p:cNvPr>
            <p:cNvSpPr/>
            <p:nvPr/>
          </p:nvSpPr>
          <p:spPr>
            <a:xfrm>
              <a:off x="1183863" y="2916040"/>
              <a:ext cx="2490670" cy="12156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TextBox 30">
              <a:extLst>
                <a:ext uri="{FF2B5EF4-FFF2-40B4-BE49-F238E27FC236}">
                  <a16:creationId xmlns:a16="http://schemas.microsoft.com/office/drawing/2014/main" id="{57A2EF86-0053-024F-96DD-6E729A15EB15}"/>
                </a:ext>
              </a:extLst>
            </p:cNvPr>
            <p:cNvSpPr txBox="1"/>
            <p:nvPr/>
          </p:nvSpPr>
          <p:spPr>
            <a:xfrm>
              <a:off x="1317011" y="3014425"/>
              <a:ext cx="2252540" cy="1015663"/>
            </a:xfrm>
            <a:prstGeom prst="rect">
              <a:avLst/>
            </a:prstGeom>
            <a:noFill/>
          </p:spPr>
          <p:txBody>
            <a:bodyPr wrap="none" rtlCol="0">
              <a:spAutoFit/>
            </a:bodyPr>
            <a:lstStyle/>
            <a:p>
              <a:r>
                <a:rPr lang="en-US" sz="6000" b="1" dirty="0">
                  <a:latin typeface="Arial Rounded MT Bold" panose="020F0704030504030204" pitchFamily="34" charset="77"/>
                </a:rPr>
                <a:t>12:00</a:t>
              </a:r>
            </a:p>
          </p:txBody>
        </p:sp>
      </p:grpSp>
      <p:sp>
        <p:nvSpPr>
          <p:cNvPr id="14" name="TextBox 13">
            <a:extLst>
              <a:ext uri="{FF2B5EF4-FFF2-40B4-BE49-F238E27FC236}">
                <a16:creationId xmlns:a16="http://schemas.microsoft.com/office/drawing/2014/main" id="{681DD4A0-B50A-224B-B325-B1318F53E00C}"/>
              </a:ext>
            </a:extLst>
          </p:cNvPr>
          <p:cNvSpPr txBox="1"/>
          <p:nvPr/>
        </p:nvSpPr>
        <p:spPr>
          <a:xfrm>
            <a:off x="5789927" y="4711784"/>
            <a:ext cx="6072753" cy="1815882"/>
          </a:xfrm>
          <a:prstGeom prst="rect">
            <a:avLst/>
          </a:prstGeom>
          <a:noFill/>
        </p:spPr>
        <p:txBody>
          <a:bodyPr wrap="none" rtlCol="0">
            <a:spAutoFit/>
          </a:bodyPr>
          <a:lstStyle/>
          <a:p>
            <a:r>
              <a:rPr lang="en-US" sz="2800" b="1" dirty="0">
                <a:latin typeface="Arial Rounded MT Bold" panose="020F0704030504030204" pitchFamily="34" charset="77"/>
              </a:rPr>
              <a:t>Explain Special Awards</a:t>
            </a:r>
          </a:p>
          <a:p>
            <a:r>
              <a:rPr lang="en-US" sz="2800" b="1" dirty="0">
                <a:latin typeface="Arial Rounded MT Bold" panose="020F0704030504030204" pitchFamily="34" charset="77"/>
              </a:rPr>
              <a:t>Encourage participation next year</a:t>
            </a:r>
          </a:p>
          <a:p>
            <a:r>
              <a:rPr lang="en-US" sz="2800" b="1" dirty="0">
                <a:latin typeface="Arial Rounded MT Bold" panose="020F0704030504030204" pitchFamily="34" charset="77"/>
              </a:rPr>
              <a:t>Pointers for improvement</a:t>
            </a:r>
          </a:p>
          <a:p>
            <a:r>
              <a:rPr lang="en-US" sz="2800" b="1" dirty="0">
                <a:latin typeface="Arial Rounded MT Bold" panose="020F0704030504030204" pitchFamily="34" charset="77"/>
              </a:rPr>
              <a:t>Return slips to monitor at door</a:t>
            </a:r>
          </a:p>
        </p:txBody>
      </p:sp>
      <p:sp>
        <p:nvSpPr>
          <p:cNvPr id="15" name="Rectangle 14"/>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7064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30938948"/>
              </p:ext>
            </p:extLst>
          </p:nvPr>
        </p:nvGraphicFramePr>
        <p:xfrm>
          <a:off x="6347298" y="1535665"/>
          <a:ext cx="3112003" cy="5031390"/>
        </p:xfrm>
        <a:graphic>
          <a:graphicData uri="http://schemas.openxmlformats.org/presentationml/2006/ole">
            <mc:AlternateContent xmlns:mc="http://schemas.openxmlformats.org/markup-compatibility/2006">
              <mc:Choice xmlns:v="urn:schemas-microsoft-com:vml" Requires="v">
                <p:oleObj name="Document" r:id="rId2" imgW="5650484" imgH="9133473" progId="Word.Document.8">
                  <p:embed/>
                </p:oleObj>
              </mc:Choice>
              <mc:Fallback>
                <p:oleObj name="Document" r:id="rId2" imgW="5650484" imgH="9133473" progId="Word.Document.8">
                  <p:embed/>
                  <p:pic>
                    <p:nvPicPr>
                      <p:cNvPr id="0" name=""/>
                      <p:cNvPicPr/>
                      <p:nvPr/>
                    </p:nvPicPr>
                    <p:blipFill>
                      <a:blip r:embed="rId3"/>
                      <a:stretch>
                        <a:fillRect/>
                      </a:stretch>
                    </p:blipFill>
                    <p:spPr>
                      <a:xfrm>
                        <a:off x="6347298" y="1535665"/>
                        <a:ext cx="3112003" cy="5031390"/>
                      </a:xfrm>
                      <a:prstGeom prst="rect">
                        <a:avLst/>
                      </a:prstGeom>
                      <a:solidFill>
                        <a:schemeClr val="tx1"/>
                      </a:solidFill>
                      <a:ln>
                        <a:noFill/>
                      </a:ln>
                    </p:spPr>
                  </p:pic>
                </p:oleObj>
              </mc:Fallback>
            </mc:AlternateContent>
          </a:graphicData>
        </a:graphic>
      </p:graphicFrame>
      <p:sp>
        <p:nvSpPr>
          <p:cNvPr id="5" name="Pentagon 4">
            <a:extLst>
              <a:ext uri="{FF2B5EF4-FFF2-40B4-BE49-F238E27FC236}">
                <a16:creationId xmlns:a16="http://schemas.microsoft.com/office/drawing/2014/main" id="{9BFBCD54-9875-604E-B910-38CF706F8C62}"/>
              </a:ext>
            </a:extLst>
          </p:cNvPr>
          <p:cNvSpPr/>
          <p:nvPr/>
        </p:nvSpPr>
        <p:spPr>
          <a:xfrm>
            <a:off x="1704601" y="4117123"/>
            <a:ext cx="4276475" cy="1367707"/>
          </a:xfrm>
          <a:prstGeom prst="homePlate">
            <a:avLst/>
          </a:prstGeom>
          <a:solidFill>
            <a:srgbClr val="A43C3C"/>
          </a:solidFill>
          <a:ln w="38100">
            <a:solidFill>
              <a:srgbClr val="F8A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cs typeface="Calibri" panose="020F0502020204030204" pitchFamily="34" charset="0"/>
              </a:rPr>
              <a:t>Please give your suggestions.</a:t>
            </a:r>
          </a:p>
        </p:txBody>
      </p:sp>
      <p:sp>
        <p:nvSpPr>
          <p:cNvPr id="6" name="Title 1">
            <a:extLst>
              <a:ext uri="{FF2B5EF4-FFF2-40B4-BE49-F238E27FC236}">
                <a16:creationId xmlns:a16="http://schemas.microsoft.com/office/drawing/2014/main" id="{F8B8628C-F1F4-F648-9461-4149ECDA33B8}"/>
              </a:ext>
            </a:extLst>
          </p:cNvPr>
          <p:cNvSpPr>
            <a:spLocks noGrp="1"/>
          </p:cNvSpPr>
          <p:nvPr>
            <p:ph type="title"/>
          </p:nvPr>
        </p:nvSpPr>
        <p:spPr>
          <a:xfrm>
            <a:off x="838200" y="1821781"/>
            <a:ext cx="4603230" cy="1325563"/>
          </a:xfrm>
        </p:spPr>
        <p:txBody>
          <a:bodyPr vert="horz" lIns="91440" tIns="45720" rIns="91440" bIns="45720" rtlCol="0" anchor="ctr">
            <a:normAutofit/>
          </a:bodyPr>
          <a:lstStyle/>
          <a:p>
            <a:r>
              <a:rPr lang="en-US" sz="5400" dirty="0">
                <a:latin typeface="Calibri" panose="020F0502020204030204" pitchFamily="34" charset="0"/>
                <a:cs typeface="Calibri" panose="020F0502020204030204" pitchFamily="34" charset="0"/>
              </a:rPr>
              <a:t>Evaluations</a:t>
            </a:r>
          </a:p>
        </p:txBody>
      </p:sp>
      <p:sp>
        <p:nvSpPr>
          <p:cNvPr id="7" name="Rectangle 6"/>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
        <p:nvSpPr>
          <p:cNvPr id="2" name="Rectangle 1"/>
          <p:cNvSpPr/>
          <p:nvPr/>
        </p:nvSpPr>
        <p:spPr>
          <a:xfrm>
            <a:off x="6412830" y="1559729"/>
            <a:ext cx="2998343" cy="834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6800" y="1602070"/>
            <a:ext cx="920826" cy="773937"/>
          </a:xfrm>
          <a:prstGeom prst="rect">
            <a:avLst/>
          </a:prstGeom>
        </p:spPr>
      </p:pic>
    </p:spTree>
    <p:extLst>
      <p:ext uri="{BB962C8B-B14F-4D97-AF65-F5344CB8AC3E}">
        <p14:creationId xmlns:p14="http://schemas.microsoft.com/office/powerpoint/2010/main" val="110010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1441"/>
            <a:ext cx="10515600" cy="1325563"/>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892908" y="2513195"/>
            <a:ext cx="7108092" cy="3649236"/>
          </a:xfrm>
        </p:spPr>
        <p:txBody>
          <a:bodyPr>
            <a:normAutofit/>
          </a:bodyPr>
          <a:lstStyle/>
          <a:p>
            <a:pPr>
              <a:spcAft>
                <a:spcPts val="1200"/>
              </a:spcAft>
            </a:pPr>
            <a:r>
              <a:rPr lang="en-US" sz="4000" b="1" dirty="0"/>
              <a:t>Thank you for spending your weekend to encourage and inspire our students.</a:t>
            </a:r>
          </a:p>
          <a:p>
            <a:pPr>
              <a:spcAft>
                <a:spcPts val="1200"/>
              </a:spcAft>
            </a:pPr>
            <a:r>
              <a:rPr lang="en-US" sz="4000" b="1" dirty="0"/>
              <a:t>We couldn’t do it without you!</a:t>
            </a:r>
          </a:p>
          <a:p>
            <a:endParaRPr lang="en-US" b="1" dirty="0"/>
          </a:p>
        </p:txBody>
      </p:sp>
      <p:pic>
        <p:nvPicPr>
          <p:cNvPr id="8" name="Picture 7">
            <a:extLst>
              <a:ext uri="{FF2B5EF4-FFF2-40B4-BE49-F238E27FC236}">
                <a16:creationId xmlns:a16="http://schemas.microsoft.com/office/drawing/2014/main" id="{9F27E205-8517-8D43-B94E-CE1DA21DFFD8}"/>
              </a:ext>
            </a:extLst>
          </p:cNvPr>
          <p:cNvPicPr>
            <a:picLocks noChangeAspect="1"/>
          </p:cNvPicPr>
          <p:nvPr/>
        </p:nvPicPr>
        <p:blipFill>
          <a:blip r:embed="rId2"/>
          <a:stretch>
            <a:fillRect/>
          </a:stretch>
        </p:blipFill>
        <p:spPr>
          <a:xfrm>
            <a:off x="7069860" y="2260600"/>
            <a:ext cx="4762500" cy="3759200"/>
          </a:xfrm>
          <a:prstGeom prst="rect">
            <a:avLst/>
          </a:prstGeom>
        </p:spPr>
      </p:pic>
      <p:sp>
        <p:nvSpPr>
          <p:cNvPr id="5" name="Rectangle 4"/>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29716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a:lstStyle/>
          <a:p>
            <a:r>
              <a:rPr lang="en-US" dirty="0">
                <a:latin typeface="Calibri" panose="020F0502020204030204" pitchFamily="34" charset="0"/>
                <a:cs typeface="Calibri" panose="020F0502020204030204" pitchFamily="34" charset="0"/>
              </a:rPr>
              <a:t>Goals for the Fair</a:t>
            </a:r>
          </a:p>
        </p:txBody>
      </p:sp>
      <p:sp>
        <p:nvSpPr>
          <p:cNvPr id="3" name="Content Placeholder 2"/>
          <p:cNvSpPr>
            <a:spLocks noGrp="1"/>
          </p:cNvSpPr>
          <p:nvPr>
            <p:ph idx="1"/>
          </p:nvPr>
        </p:nvSpPr>
        <p:spPr>
          <a:xfrm>
            <a:off x="892908" y="2767195"/>
            <a:ext cx="7726657" cy="3649236"/>
          </a:xfrm>
        </p:spPr>
        <p:txBody>
          <a:bodyPr>
            <a:normAutofit fontScale="92500" lnSpcReduction="20000"/>
          </a:bodyPr>
          <a:lstStyle/>
          <a:p>
            <a:r>
              <a:rPr lang="en-US" sz="3200" b="1" dirty="0"/>
              <a:t>Fair judging process</a:t>
            </a:r>
          </a:p>
          <a:p>
            <a:r>
              <a:rPr lang="en-US" sz="3200" b="1" dirty="0"/>
              <a:t>Encouragement for each student in their pursuit of Science, Technology, Engineering and Math</a:t>
            </a:r>
          </a:p>
          <a:p>
            <a:r>
              <a:rPr lang="en-US" sz="3200" b="1" dirty="0"/>
              <a:t>Positive experience for all</a:t>
            </a:r>
          </a:p>
          <a:p>
            <a:pPr lvl="1"/>
            <a:r>
              <a:rPr lang="en-US" sz="2800" b="1" dirty="0"/>
              <a:t>Students</a:t>
            </a:r>
          </a:p>
          <a:p>
            <a:pPr lvl="1"/>
            <a:r>
              <a:rPr lang="en-US" sz="2800" b="1" dirty="0"/>
              <a:t>Teachers</a:t>
            </a:r>
          </a:p>
          <a:p>
            <a:pPr lvl="1"/>
            <a:r>
              <a:rPr lang="en-US" sz="2800" b="1" dirty="0"/>
              <a:t>Parents</a:t>
            </a:r>
          </a:p>
          <a:p>
            <a:pPr lvl="1"/>
            <a:r>
              <a:rPr lang="en-US" sz="2800" b="1" dirty="0"/>
              <a:t>Judges</a:t>
            </a:r>
          </a:p>
          <a:p>
            <a:endParaRPr lang="en-US" sz="3200" b="1" dirty="0"/>
          </a:p>
        </p:txBody>
      </p:sp>
      <p:pic>
        <p:nvPicPr>
          <p:cNvPr id="7" name="Picture 6">
            <a:extLst>
              <a:ext uri="{FF2B5EF4-FFF2-40B4-BE49-F238E27FC236}">
                <a16:creationId xmlns:a16="http://schemas.microsoft.com/office/drawing/2014/main" id="{F97E4DEC-91AB-B344-BACB-4ADCB9F6563B}"/>
              </a:ext>
            </a:extLst>
          </p:cNvPr>
          <p:cNvPicPr>
            <a:picLocks noChangeAspect="1"/>
          </p:cNvPicPr>
          <p:nvPr/>
        </p:nvPicPr>
        <p:blipFill>
          <a:blip r:embed="rId2"/>
          <a:stretch>
            <a:fillRect/>
          </a:stretch>
        </p:blipFill>
        <p:spPr>
          <a:xfrm>
            <a:off x="6941409" y="3004507"/>
            <a:ext cx="5084735" cy="3464820"/>
          </a:xfrm>
          <a:prstGeom prst="rect">
            <a:avLst/>
          </a:prstGeom>
        </p:spPr>
      </p:pic>
      <p:sp>
        <p:nvSpPr>
          <p:cNvPr id="8" name="Rectangle 7"/>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7143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5267904-14AA-E84F-A50E-86F07ED96742}"/>
              </a:ext>
            </a:extLst>
          </p:cNvPr>
          <p:cNvGrpSpPr/>
          <p:nvPr/>
        </p:nvGrpSpPr>
        <p:grpSpPr>
          <a:xfrm>
            <a:off x="905164" y="1558977"/>
            <a:ext cx="11035199" cy="4955203"/>
            <a:chOff x="905164" y="1558977"/>
            <a:chExt cx="11035199" cy="4955203"/>
          </a:xfrm>
        </p:grpSpPr>
        <p:sp>
          <p:nvSpPr>
            <p:cNvPr id="6" name="Rectangle 5">
              <a:extLst>
                <a:ext uri="{FF2B5EF4-FFF2-40B4-BE49-F238E27FC236}">
                  <a16:creationId xmlns:a16="http://schemas.microsoft.com/office/drawing/2014/main" id="{ED0495FA-0A6C-9848-94B9-AE1025076C01}"/>
                </a:ext>
              </a:extLst>
            </p:cNvPr>
            <p:cNvSpPr/>
            <p:nvPr/>
          </p:nvSpPr>
          <p:spPr>
            <a:xfrm>
              <a:off x="905164" y="3276600"/>
              <a:ext cx="4133273" cy="635000"/>
            </a:xfrm>
            <a:prstGeom prst="rect">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B37D7E-28E5-4D49-931A-C7FCBED4A345}"/>
                </a:ext>
              </a:extLst>
            </p:cNvPr>
            <p:cNvSpPr txBox="1"/>
            <p:nvPr/>
          </p:nvSpPr>
          <p:spPr>
            <a:xfrm>
              <a:off x="5606321" y="1558977"/>
              <a:ext cx="6334042" cy="4955203"/>
            </a:xfrm>
            <a:prstGeom prst="rect">
              <a:avLst/>
            </a:prstGeom>
            <a:noFill/>
          </p:spPr>
          <p:txBody>
            <a:bodyPr wrap="square" rtlCol="0">
              <a:spAutoFit/>
            </a:bodyPr>
            <a:lstStyle/>
            <a:p>
              <a:r>
                <a:rPr lang="en-US" sz="2400" dirty="0"/>
                <a:t>• </a:t>
              </a:r>
              <a:r>
                <a:rPr lang="en-US" sz="2400" b="1" dirty="0"/>
                <a:t>Scientific Thought / Engineering Goals </a:t>
              </a:r>
              <a:r>
                <a:rPr lang="en-US" dirty="0"/>
                <a:t>– </a:t>
              </a:r>
              <a:r>
                <a:rPr lang="en-US" sz="1400" dirty="0"/>
                <a:t>Was the problem stated clearly and was it limited so that it was possible to attack it? Was there a plan for reaching a solution? </a:t>
              </a:r>
              <a:r>
                <a:rPr lang="en-US" sz="1400" b="1" dirty="0"/>
                <a:t>Were</a:t>
              </a:r>
              <a:r>
                <a:rPr lang="en-US" sz="1400" dirty="0"/>
                <a:t> the variables / constraints clearly defined? Was there enough data to support the conclusion?</a:t>
              </a:r>
            </a:p>
            <a:p>
              <a:r>
                <a:rPr lang="en-US" sz="2400" dirty="0"/>
                <a:t>• </a:t>
              </a:r>
              <a:r>
                <a:rPr lang="en-US" sz="2400" b="1" dirty="0"/>
                <a:t>Thoroughness </a:t>
              </a:r>
              <a:r>
                <a:rPr lang="en-US" dirty="0"/>
                <a:t>– </a:t>
              </a:r>
              <a:r>
                <a:rPr lang="en-US" sz="1400" dirty="0"/>
                <a:t>How completely has the problem been covered in the project? Are the conclusions </a:t>
              </a:r>
              <a:r>
                <a:rPr lang="en-US" sz="1400" b="1" dirty="0"/>
                <a:t>based </a:t>
              </a:r>
              <a:r>
                <a:rPr lang="en-US" sz="1400" dirty="0"/>
                <a:t>on a single experiment or several? How much time has been spent on the project?</a:t>
              </a:r>
            </a:p>
            <a:p>
              <a:r>
                <a:rPr lang="en-US" sz="2400" b="1" dirty="0"/>
                <a:t>• Skill </a:t>
              </a:r>
              <a:r>
                <a:rPr lang="en-US" dirty="0"/>
                <a:t>– </a:t>
              </a:r>
              <a:r>
                <a:rPr lang="en-US" sz="1400" b="1" dirty="0"/>
                <a:t>Did</a:t>
              </a:r>
              <a:r>
                <a:rPr lang="en-US" sz="1400" dirty="0"/>
                <a:t> the student have the laboratory, computation and design skills required to gather data to support the project? Where was the project done? What help did the student have? Was the equipment used built by the student or was it borrowed?</a:t>
              </a:r>
            </a:p>
            <a:p>
              <a:r>
                <a:rPr lang="en-US" sz="2400" b="1" dirty="0"/>
                <a:t>• Creative Ability</a:t>
              </a:r>
              <a:r>
                <a:rPr lang="en-US" sz="2400" dirty="0"/>
                <a:t> </a:t>
              </a:r>
              <a:r>
                <a:rPr lang="en-US" dirty="0"/>
                <a:t>– </a:t>
              </a:r>
              <a:r>
                <a:rPr lang="en-US" sz="1400" dirty="0"/>
                <a:t>Does the project show creative ability and originality in the question asked and the approach </a:t>
              </a:r>
              <a:r>
                <a:rPr lang="en-US" sz="1400" b="1" dirty="0"/>
                <a:t>used to solve </a:t>
              </a:r>
              <a:r>
                <a:rPr lang="en-US" sz="1400" dirty="0"/>
                <a:t>the problem?    Does the project show creative use of materials and equipment?</a:t>
              </a:r>
            </a:p>
            <a:p>
              <a:r>
                <a:rPr lang="en-US" sz="2400" b="1" dirty="0"/>
                <a:t>• Clarity</a:t>
              </a:r>
              <a:r>
                <a:rPr lang="en-US" sz="2400" dirty="0"/>
                <a:t> </a:t>
              </a:r>
              <a:r>
                <a:rPr lang="en-US" dirty="0"/>
                <a:t>– </a:t>
              </a:r>
              <a:r>
                <a:rPr lang="en-US" sz="1400" dirty="0"/>
                <a:t>Are the statements of the question or problem explored and results </a:t>
              </a:r>
              <a:r>
                <a:rPr lang="en-US" sz="1400" b="1" dirty="0"/>
                <a:t>shown</a:t>
              </a:r>
              <a:r>
                <a:rPr lang="en-US" sz="1400" dirty="0"/>
                <a:t> on the display? Is all spelling correct? Does the display show the effective use of graphs and pictures? The FRSF emphasizes the use of the Scientific Method</a:t>
              </a:r>
              <a:r>
                <a:rPr lang="en-US" sz="1400" b="1" dirty="0"/>
                <a:t> / </a:t>
              </a:r>
              <a:r>
                <a:rPr lang="en-US" sz="1400" dirty="0"/>
                <a:t>Engineering Method. Projects should demonstrate a clear understanding of these concepts through experimentation and the clear presentation of the results.</a:t>
              </a:r>
              <a:endParaRPr lang="en-US" sz="1600" dirty="0"/>
            </a:p>
          </p:txBody>
        </p:sp>
        <p:sp>
          <p:nvSpPr>
            <p:cNvPr id="5" name="Left Brace 4">
              <a:extLst>
                <a:ext uri="{FF2B5EF4-FFF2-40B4-BE49-F238E27FC236}">
                  <a16:creationId xmlns:a16="http://schemas.microsoft.com/office/drawing/2014/main" id="{FF345D1D-7057-F841-AF77-44E41A32457D}"/>
                </a:ext>
              </a:extLst>
            </p:cNvPr>
            <p:cNvSpPr/>
            <p:nvPr/>
          </p:nvSpPr>
          <p:spPr>
            <a:xfrm>
              <a:off x="5283200" y="1569241"/>
              <a:ext cx="435809" cy="4932239"/>
            </a:xfrm>
            <a:prstGeom prst="leftBrace">
              <a:avLst>
                <a:gd name="adj1" fmla="val 81186"/>
                <a:gd name="adj2" fmla="val 41760"/>
              </a:avLst>
            </a:prstGeom>
            <a:ln w="38100">
              <a:solidFill>
                <a:srgbClr val="F8A0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Your Resources	</a:t>
            </a:r>
          </a:p>
        </p:txBody>
      </p:sp>
      <p:sp>
        <p:nvSpPr>
          <p:cNvPr id="3" name="Content Placeholder 2"/>
          <p:cNvSpPr>
            <a:spLocks noGrp="1"/>
          </p:cNvSpPr>
          <p:nvPr>
            <p:ph idx="1"/>
          </p:nvPr>
        </p:nvSpPr>
        <p:spPr>
          <a:xfrm>
            <a:off x="892908" y="2767195"/>
            <a:ext cx="4983236" cy="3649236"/>
          </a:xfrm>
        </p:spPr>
        <p:txBody>
          <a:bodyPr vert="horz" lIns="91440" tIns="45720" rIns="91440" bIns="45720" rtlCol="0">
            <a:normAutofit/>
          </a:bodyPr>
          <a:lstStyle/>
          <a:p>
            <a:r>
              <a:rPr lang="en-US" sz="3200" b="1" dirty="0"/>
              <a:t>Name badge</a:t>
            </a:r>
          </a:p>
          <a:p>
            <a:r>
              <a:rPr lang="en-US" sz="3200" b="1" dirty="0"/>
              <a:t>Handbook criteria </a:t>
            </a:r>
          </a:p>
          <a:p>
            <a:r>
              <a:rPr lang="en-US" sz="3200" b="1" dirty="0"/>
              <a:t>Tally sheet</a:t>
            </a:r>
          </a:p>
          <a:p>
            <a:r>
              <a:rPr lang="en-US" sz="3200" b="1" dirty="0"/>
              <a:t>Summary (Bubble) sheet</a:t>
            </a:r>
          </a:p>
          <a:p>
            <a:r>
              <a:rPr lang="en-US" sz="3200" b="1" dirty="0"/>
              <a:t>No-show list</a:t>
            </a:r>
          </a:p>
        </p:txBody>
      </p:sp>
      <p:sp>
        <p:nvSpPr>
          <p:cNvPr id="8" name="Rectangle 7"/>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36205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2597805-77CE-A24B-B19E-36C0722584E6}"/>
              </a:ext>
            </a:extLst>
          </p:cNvPr>
          <p:cNvPicPr>
            <a:picLocks noChangeAspect="1"/>
          </p:cNvPicPr>
          <p:nvPr/>
        </p:nvPicPr>
        <p:blipFill>
          <a:blip r:embed="rId2"/>
          <a:stretch>
            <a:fillRect/>
          </a:stretch>
        </p:blipFill>
        <p:spPr>
          <a:xfrm>
            <a:off x="8062284" y="1541416"/>
            <a:ext cx="3886200" cy="5029200"/>
          </a:xfrm>
          <a:prstGeom prst="rect">
            <a:avLst/>
          </a:prstGeom>
        </p:spPr>
      </p:pic>
      <p:pic>
        <p:nvPicPr>
          <p:cNvPr id="8" name="Picture 7">
            <a:extLst>
              <a:ext uri="{FF2B5EF4-FFF2-40B4-BE49-F238E27FC236}">
                <a16:creationId xmlns:a16="http://schemas.microsoft.com/office/drawing/2014/main" id="{39A7F697-4510-844A-8A73-090AA4B12329}"/>
              </a:ext>
            </a:extLst>
          </p:cNvPr>
          <p:cNvPicPr>
            <a:picLocks noChangeAspect="1"/>
          </p:cNvPicPr>
          <p:nvPr/>
        </p:nvPicPr>
        <p:blipFill>
          <a:blip r:embed="rId3"/>
          <a:stretch>
            <a:fillRect/>
          </a:stretch>
        </p:blipFill>
        <p:spPr>
          <a:xfrm>
            <a:off x="354875" y="1541417"/>
            <a:ext cx="3886200" cy="5029200"/>
          </a:xfrm>
          <a:prstGeom prst="rect">
            <a:avLst/>
          </a:prstGeom>
        </p:spPr>
      </p:pic>
      <p:sp>
        <p:nvSpPr>
          <p:cNvPr id="12" name="Pentagon 11">
            <a:extLst>
              <a:ext uri="{FF2B5EF4-FFF2-40B4-BE49-F238E27FC236}">
                <a16:creationId xmlns:a16="http://schemas.microsoft.com/office/drawing/2014/main" id="{EABC0902-96ED-9F4B-A1B3-2FFEB18BB2D3}"/>
              </a:ext>
            </a:extLst>
          </p:cNvPr>
          <p:cNvSpPr/>
          <p:nvPr/>
        </p:nvSpPr>
        <p:spPr>
          <a:xfrm flipH="1">
            <a:off x="4241075" y="1668497"/>
            <a:ext cx="3709851" cy="660236"/>
          </a:xfrm>
          <a:prstGeom prst="homePlate">
            <a:avLst/>
          </a:prstGeom>
          <a:solidFill>
            <a:srgbClr val="F8A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Record your scores in the </a:t>
            </a:r>
            <a:r>
              <a:rPr lang="en-US" b="1" dirty="0">
                <a:solidFill>
                  <a:schemeClr val="bg1"/>
                </a:solidFill>
              </a:rPr>
              <a:t>Tally Sheet </a:t>
            </a:r>
            <a:r>
              <a:rPr lang="en-US" dirty="0">
                <a:solidFill>
                  <a:schemeClr val="bg1"/>
                </a:solidFill>
              </a:rPr>
              <a:t>for each project.</a:t>
            </a:r>
          </a:p>
        </p:txBody>
      </p:sp>
      <p:sp>
        <p:nvSpPr>
          <p:cNvPr id="13" name="Pentagon 12">
            <a:extLst>
              <a:ext uri="{FF2B5EF4-FFF2-40B4-BE49-F238E27FC236}">
                <a16:creationId xmlns:a16="http://schemas.microsoft.com/office/drawing/2014/main" id="{4CCF35AB-4A1D-334E-BB61-3CEF1EC3CE2B}"/>
              </a:ext>
            </a:extLst>
          </p:cNvPr>
          <p:cNvSpPr/>
          <p:nvPr/>
        </p:nvSpPr>
        <p:spPr>
          <a:xfrm flipH="1">
            <a:off x="4241070" y="2502351"/>
            <a:ext cx="3669881" cy="1196828"/>
          </a:xfrm>
          <a:prstGeom prst="homePlate">
            <a:avLst/>
          </a:prstGeom>
          <a:solidFill>
            <a:srgbClr val="F8A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 sure to consider the </a:t>
            </a:r>
            <a:r>
              <a:rPr lang="en-US" b="1" dirty="0">
                <a:solidFill>
                  <a:schemeClr val="bg1"/>
                </a:solidFill>
              </a:rPr>
              <a:t>weights</a:t>
            </a:r>
            <a:r>
              <a:rPr lang="en-US" dirty="0">
                <a:solidFill>
                  <a:schemeClr val="bg1"/>
                </a:solidFill>
              </a:rPr>
              <a:t> </a:t>
            </a:r>
          </a:p>
          <a:p>
            <a:pPr algn="ctr"/>
            <a:r>
              <a:rPr lang="en-US" dirty="0">
                <a:solidFill>
                  <a:schemeClr val="bg1"/>
                </a:solidFill>
              </a:rPr>
              <a:t>of each </a:t>
            </a:r>
            <a:r>
              <a:rPr lang="en-US" b="1" dirty="0">
                <a:solidFill>
                  <a:schemeClr val="bg1"/>
                </a:solidFill>
              </a:rPr>
              <a:t>criterion</a:t>
            </a:r>
            <a:r>
              <a:rPr lang="en-US" dirty="0">
                <a:solidFill>
                  <a:schemeClr val="bg1"/>
                </a:solidFill>
              </a:rPr>
              <a:t> when scoring.  These are different for Elementary, Junior and Senior.</a:t>
            </a:r>
          </a:p>
        </p:txBody>
      </p:sp>
      <p:sp>
        <p:nvSpPr>
          <p:cNvPr id="14" name="Pentagon 13">
            <a:extLst>
              <a:ext uri="{FF2B5EF4-FFF2-40B4-BE49-F238E27FC236}">
                <a16:creationId xmlns:a16="http://schemas.microsoft.com/office/drawing/2014/main" id="{5E9CD33A-9A3C-CF48-B37A-5615D8B85634}"/>
              </a:ext>
            </a:extLst>
          </p:cNvPr>
          <p:cNvSpPr/>
          <p:nvPr/>
        </p:nvSpPr>
        <p:spPr>
          <a:xfrm flipH="1">
            <a:off x="4201102" y="3872797"/>
            <a:ext cx="3709851" cy="660236"/>
          </a:xfrm>
          <a:prstGeom prst="homePlate">
            <a:avLst/>
          </a:prstGeom>
          <a:solidFill>
            <a:srgbClr val="F8A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 up the category scores and record the sum in </a:t>
            </a:r>
            <a:r>
              <a:rPr lang="en-US" b="1" dirty="0">
                <a:solidFill>
                  <a:schemeClr val="bg1"/>
                </a:solidFill>
              </a:rPr>
              <a:t>Total Score</a:t>
            </a:r>
            <a:r>
              <a:rPr lang="en-US" dirty="0">
                <a:solidFill>
                  <a:schemeClr val="bg1"/>
                </a:solidFill>
              </a:rPr>
              <a:t>.</a:t>
            </a:r>
          </a:p>
        </p:txBody>
      </p:sp>
      <p:sp>
        <p:nvSpPr>
          <p:cNvPr id="16" name="Pentagon 15">
            <a:extLst>
              <a:ext uri="{FF2B5EF4-FFF2-40B4-BE49-F238E27FC236}">
                <a16:creationId xmlns:a16="http://schemas.microsoft.com/office/drawing/2014/main" id="{0EB0BF32-44F2-FE4A-A765-11B2DDCA7278}"/>
              </a:ext>
            </a:extLst>
          </p:cNvPr>
          <p:cNvSpPr/>
          <p:nvPr/>
        </p:nvSpPr>
        <p:spPr>
          <a:xfrm>
            <a:off x="4241075" y="4706651"/>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Write the </a:t>
            </a:r>
            <a:r>
              <a:rPr lang="en-US" b="1" dirty="0">
                <a:solidFill>
                  <a:schemeClr val="bg1"/>
                </a:solidFill>
              </a:rPr>
              <a:t>Total Score </a:t>
            </a:r>
            <a:r>
              <a:rPr lang="en-US" dirty="0">
                <a:solidFill>
                  <a:schemeClr val="bg1"/>
                </a:solidFill>
              </a:rPr>
              <a:t>on the </a:t>
            </a:r>
            <a:r>
              <a:rPr lang="en-US" b="1" dirty="0">
                <a:solidFill>
                  <a:schemeClr val="bg1"/>
                </a:solidFill>
              </a:rPr>
              <a:t>Score Sheet</a:t>
            </a:r>
            <a:r>
              <a:rPr lang="en-US" dirty="0">
                <a:solidFill>
                  <a:schemeClr val="bg1"/>
                </a:solidFill>
              </a:rPr>
              <a:t> for each project judged.</a:t>
            </a:r>
          </a:p>
        </p:txBody>
      </p:sp>
      <p:grpSp>
        <p:nvGrpSpPr>
          <p:cNvPr id="26" name="Group 25">
            <a:extLst>
              <a:ext uri="{FF2B5EF4-FFF2-40B4-BE49-F238E27FC236}">
                <a16:creationId xmlns:a16="http://schemas.microsoft.com/office/drawing/2014/main" id="{B222E3C9-1BE7-F443-BF6C-650DD119AD6F}"/>
              </a:ext>
            </a:extLst>
          </p:cNvPr>
          <p:cNvGrpSpPr/>
          <p:nvPr/>
        </p:nvGrpSpPr>
        <p:grpSpPr>
          <a:xfrm>
            <a:off x="1291747" y="2224468"/>
            <a:ext cx="2722313" cy="230832"/>
            <a:chOff x="1271239" y="2224468"/>
            <a:chExt cx="2722313" cy="230832"/>
          </a:xfrm>
        </p:grpSpPr>
        <p:sp>
          <p:nvSpPr>
            <p:cNvPr id="20" name="TextBox 19">
              <a:extLst>
                <a:ext uri="{FF2B5EF4-FFF2-40B4-BE49-F238E27FC236}">
                  <a16:creationId xmlns:a16="http://schemas.microsoft.com/office/drawing/2014/main" id="{AF05C6C0-0190-9748-8E89-6B7C49C23D6E}"/>
                </a:ext>
              </a:extLst>
            </p:cNvPr>
            <p:cNvSpPr txBox="1"/>
            <p:nvPr/>
          </p:nvSpPr>
          <p:spPr>
            <a:xfrm>
              <a:off x="1271239" y="2224468"/>
              <a:ext cx="306494"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15</a:t>
              </a:r>
              <a:endParaRPr lang="en-US" dirty="0">
                <a:solidFill>
                  <a:schemeClr val="bg1"/>
                </a:solidFill>
                <a:latin typeface="Comic Sans MS" panose="030F0902030302020204" pitchFamily="66" charset="0"/>
              </a:endParaRPr>
            </a:p>
          </p:txBody>
        </p:sp>
        <p:sp>
          <p:nvSpPr>
            <p:cNvPr id="21" name="TextBox 20">
              <a:extLst>
                <a:ext uri="{FF2B5EF4-FFF2-40B4-BE49-F238E27FC236}">
                  <a16:creationId xmlns:a16="http://schemas.microsoft.com/office/drawing/2014/main" id="{45E28133-EB2E-E94E-9BB4-839F59934F00}"/>
                </a:ext>
              </a:extLst>
            </p:cNvPr>
            <p:cNvSpPr txBox="1"/>
            <p:nvPr/>
          </p:nvSpPr>
          <p:spPr>
            <a:xfrm>
              <a:off x="1724722" y="2224468"/>
              <a:ext cx="306494"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14</a:t>
              </a:r>
              <a:endParaRPr lang="en-US" dirty="0">
                <a:solidFill>
                  <a:schemeClr val="bg1"/>
                </a:solidFill>
                <a:latin typeface="Comic Sans MS" panose="030F0902030302020204" pitchFamily="66" charset="0"/>
              </a:endParaRPr>
            </a:p>
          </p:txBody>
        </p:sp>
        <p:sp>
          <p:nvSpPr>
            <p:cNvPr id="22" name="TextBox 21">
              <a:extLst>
                <a:ext uri="{FF2B5EF4-FFF2-40B4-BE49-F238E27FC236}">
                  <a16:creationId xmlns:a16="http://schemas.microsoft.com/office/drawing/2014/main" id="{D04FD0D5-709A-AD40-8F25-A53E1F2986D7}"/>
                </a:ext>
              </a:extLst>
            </p:cNvPr>
            <p:cNvSpPr txBox="1"/>
            <p:nvPr/>
          </p:nvSpPr>
          <p:spPr>
            <a:xfrm>
              <a:off x="2233960" y="2224468"/>
              <a:ext cx="306494"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12</a:t>
              </a:r>
              <a:endParaRPr lang="en-US" dirty="0">
                <a:solidFill>
                  <a:schemeClr val="bg1"/>
                </a:solidFill>
                <a:latin typeface="Comic Sans MS" panose="030F0902030302020204" pitchFamily="66" charset="0"/>
              </a:endParaRPr>
            </a:p>
          </p:txBody>
        </p:sp>
        <p:sp>
          <p:nvSpPr>
            <p:cNvPr id="23" name="TextBox 22">
              <a:extLst>
                <a:ext uri="{FF2B5EF4-FFF2-40B4-BE49-F238E27FC236}">
                  <a16:creationId xmlns:a16="http://schemas.microsoft.com/office/drawing/2014/main" id="{F1C0AC7E-8177-4640-8447-66C733B190B3}"/>
                </a:ext>
              </a:extLst>
            </p:cNvPr>
            <p:cNvSpPr txBox="1"/>
            <p:nvPr/>
          </p:nvSpPr>
          <p:spPr>
            <a:xfrm>
              <a:off x="2732047" y="2224468"/>
              <a:ext cx="306494"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15</a:t>
              </a:r>
              <a:endParaRPr lang="en-US" dirty="0">
                <a:solidFill>
                  <a:schemeClr val="bg1"/>
                </a:solidFill>
                <a:latin typeface="Comic Sans MS" panose="030F0902030302020204" pitchFamily="66" charset="0"/>
              </a:endParaRPr>
            </a:p>
          </p:txBody>
        </p:sp>
        <p:sp>
          <p:nvSpPr>
            <p:cNvPr id="24" name="TextBox 23">
              <a:extLst>
                <a:ext uri="{FF2B5EF4-FFF2-40B4-BE49-F238E27FC236}">
                  <a16:creationId xmlns:a16="http://schemas.microsoft.com/office/drawing/2014/main" id="{CD20C242-F78E-6B4E-B184-7A92B1A90C88}"/>
                </a:ext>
              </a:extLst>
            </p:cNvPr>
            <p:cNvSpPr txBox="1"/>
            <p:nvPr/>
          </p:nvSpPr>
          <p:spPr>
            <a:xfrm>
              <a:off x="3230134" y="2224468"/>
              <a:ext cx="306494"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16</a:t>
              </a:r>
              <a:endParaRPr lang="en-US" dirty="0">
                <a:solidFill>
                  <a:schemeClr val="bg1"/>
                </a:solidFill>
                <a:latin typeface="Comic Sans MS" panose="030F0902030302020204" pitchFamily="66" charset="0"/>
              </a:endParaRPr>
            </a:p>
          </p:txBody>
        </p:sp>
        <p:sp>
          <p:nvSpPr>
            <p:cNvPr id="25" name="TextBox 24">
              <a:extLst>
                <a:ext uri="{FF2B5EF4-FFF2-40B4-BE49-F238E27FC236}">
                  <a16:creationId xmlns:a16="http://schemas.microsoft.com/office/drawing/2014/main" id="{336D1257-DF36-8049-8A08-C4DD1F6D3A09}"/>
                </a:ext>
              </a:extLst>
            </p:cNvPr>
            <p:cNvSpPr txBox="1"/>
            <p:nvPr/>
          </p:nvSpPr>
          <p:spPr>
            <a:xfrm>
              <a:off x="3667822" y="2224468"/>
              <a:ext cx="325730"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72</a:t>
              </a:r>
              <a:endParaRPr lang="en-US" dirty="0">
                <a:solidFill>
                  <a:schemeClr val="bg1"/>
                </a:solidFill>
                <a:latin typeface="Comic Sans MS" panose="030F0902030302020204" pitchFamily="66" charset="0"/>
              </a:endParaRPr>
            </a:p>
          </p:txBody>
        </p:sp>
      </p:grpSp>
      <p:pic>
        <p:nvPicPr>
          <p:cNvPr id="32" name="Picture 31">
            <a:extLst>
              <a:ext uri="{FF2B5EF4-FFF2-40B4-BE49-F238E27FC236}">
                <a16:creationId xmlns:a16="http://schemas.microsoft.com/office/drawing/2014/main" id="{49A4B7A4-4982-AE4A-888C-70592EC4E208}"/>
              </a:ext>
            </a:extLst>
          </p:cNvPr>
          <p:cNvPicPr>
            <a:picLocks noChangeAspect="1"/>
          </p:cNvPicPr>
          <p:nvPr/>
        </p:nvPicPr>
        <p:blipFill>
          <a:blip r:embed="rId4"/>
          <a:stretch>
            <a:fillRect/>
          </a:stretch>
        </p:blipFill>
        <p:spPr>
          <a:xfrm>
            <a:off x="158025" y="2785931"/>
            <a:ext cx="4279900" cy="73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 name="TextBox 33">
            <a:extLst>
              <a:ext uri="{FF2B5EF4-FFF2-40B4-BE49-F238E27FC236}">
                <a16:creationId xmlns:a16="http://schemas.microsoft.com/office/drawing/2014/main" id="{4C776DA9-4724-8942-A5E0-2DCB897C44A8}"/>
              </a:ext>
            </a:extLst>
          </p:cNvPr>
          <p:cNvSpPr txBox="1"/>
          <p:nvPr/>
        </p:nvSpPr>
        <p:spPr>
          <a:xfrm>
            <a:off x="9145176" y="2284797"/>
            <a:ext cx="325730"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72</a:t>
            </a:r>
            <a:endParaRPr lang="en-US" dirty="0">
              <a:solidFill>
                <a:schemeClr val="bg1"/>
              </a:solidFill>
              <a:latin typeface="Comic Sans MS" panose="030F0902030302020204" pitchFamily="66" charset="0"/>
            </a:endParaRPr>
          </a:p>
        </p:txBody>
      </p:sp>
      <p:grpSp>
        <p:nvGrpSpPr>
          <p:cNvPr id="40" name="Group 39">
            <a:extLst>
              <a:ext uri="{FF2B5EF4-FFF2-40B4-BE49-F238E27FC236}">
                <a16:creationId xmlns:a16="http://schemas.microsoft.com/office/drawing/2014/main" id="{5BB12750-22DA-914B-8032-04891A3D8B6B}"/>
              </a:ext>
            </a:extLst>
          </p:cNvPr>
          <p:cNvGrpSpPr/>
          <p:nvPr/>
        </p:nvGrpSpPr>
        <p:grpSpPr>
          <a:xfrm>
            <a:off x="2634525" y="1271769"/>
            <a:ext cx="1803400" cy="1803400"/>
            <a:chOff x="374620" y="894460"/>
            <a:chExt cx="1803400" cy="1803400"/>
          </a:xfrm>
        </p:grpSpPr>
        <p:pic>
          <p:nvPicPr>
            <p:cNvPr id="30" name="Picture 29">
              <a:extLst>
                <a:ext uri="{FF2B5EF4-FFF2-40B4-BE49-F238E27FC236}">
                  <a16:creationId xmlns:a16="http://schemas.microsoft.com/office/drawing/2014/main" id="{91C7FCA8-CBEB-0444-A6FC-DB1DD7FD1192}"/>
                </a:ext>
              </a:extLst>
            </p:cNvPr>
            <p:cNvPicPr>
              <a:picLocks noChangeAspect="1"/>
            </p:cNvPicPr>
            <p:nvPr/>
          </p:nvPicPr>
          <p:blipFill>
            <a:blip r:embed="rId5"/>
            <a:stretch>
              <a:fillRect/>
            </a:stretch>
          </p:blipFill>
          <p:spPr>
            <a:xfrm>
              <a:off x="374620" y="894460"/>
              <a:ext cx="1803400" cy="180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xtBox 38">
              <a:extLst>
                <a:ext uri="{FF2B5EF4-FFF2-40B4-BE49-F238E27FC236}">
                  <a16:creationId xmlns:a16="http://schemas.microsoft.com/office/drawing/2014/main" id="{69A24181-4820-3D4F-AE50-192C8ADE66B0}"/>
                </a:ext>
              </a:extLst>
            </p:cNvPr>
            <p:cNvSpPr txBox="1"/>
            <p:nvPr/>
          </p:nvSpPr>
          <p:spPr>
            <a:xfrm>
              <a:off x="1462266" y="2012601"/>
              <a:ext cx="434734" cy="210215"/>
            </a:xfrm>
            <a:prstGeom prst="rect">
              <a:avLst/>
            </a:prstGeom>
            <a:solidFill>
              <a:schemeClr val="tx1"/>
            </a:solidFill>
          </p:spPr>
          <p:txBody>
            <a:bodyPr wrap="none" rtlCol="0" anchor="ctr">
              <a:spAutoFit/>
            </a:bodyPr>
            <a:lstStyle/>
            <a:p>
              <a:pPr algn="ctr"/>
              <a:r>
                <a:rPr lang="en-US" sz="1600" b="1" dirty="0">
                  <a:solidFill>
                    <a:schemeClr val="bg1"/>
                  </a:solidFill>
                  <a:latin typeface="Comic Sans MS" panose="030F0902030302020204" pitchFamily="66" charset="0"/>
                </a:rPr>
                <a:t>72</a:t>
              </a:r>
            </a:p>
          </p:txBody>
        </p:sp>
      </p:grpSp>
      <p:sp>
        <p:nvSpPr>
          <p:cNvPr id="33" name="TextBox 32">
            <a:extLst>
              <a:ext uri="{FF2B5EF4-FFF2-40B4-BE49-F238E27FC236}">
                <a16:creationId xmlns:a16="http://schemas.microsoft.com/office/drawing/2014/main" id="{C2060370-CEE1-8A48-B363-F3C20970F8B7}"/>
              </a:ext>
            </a:extLst>
          </p:cNvPr>
          <p:cNvSpPr txBox="1"/>
          <p:nvPr/>
        </p:nvSpPr>
        <p:spPr>
          <a:xfrm>
            <a:off x="3722171" y="2328733"/>
            <a:ext cx="434734" cy="338554"/>
          </a:xfrm>
          <a:prstGeom prst="rect">
            <a:avLst/>
          </a:prstGeom>
          <a:noFill/>
        </p:spPr>
        <p:txBody>
          <a:bodyPr wrap="none" rtlCol="0">
            <a:spAutoFit/>
          </a:bodyPr>
          <a:lstStyle/>
          <a:p>
            <a:r>
              <a:rPr lang="en-US" sz="1600" b="1" dirty="0">
                <a:solidFill>
                  <a:schemeClr val="bg1"/>
                </a:solidFill>
                <a:latin typeface="Comic Sans MS" panose="030F0902030302020204" pitchFamily="66" charset="0"/>
              </a:rPr>
              <a:t>72</a:t>
            </a:r>
          </a:p>
        </p:txBody>
      </p:sp>
      <p:grpSp>
        <p:nvGrpSpPr>
          <p:cNvPr id="46" name="Group 45">
            <a:extLst>
              <a:ext uri="{FF2B5EF4-FFF2-40B4-BE49-F238E27FC236}">
                <a16:creationId xmlns:a16="http://schemas.microsoft.com/office/drawing/2014/main" id="{96C7B7CD-32B7-2945-9CAF-2C90737DFD9C}"/>
              </a:ext>
            </a:extLst>
          </p:cNvPr>
          <p:cNvGrpSpPr/>
          <p:nvPr/>
        </p:nvGrpSpPr>
        <p:grpSpPr>
          <a:xfrm>
            <a:off x="399268" y="3504400"/>
            <a:ext cx="3773035" cy="509992"/>
            <a:chOff x="399268" y="3504400"/>
            <a:chExt cx="3773035" cy="509992"/>
          </a:xfrm>
        </p:grpSpPr>
        <p:sp>
          <p:nvSpPr>
            <p:cNvPr id="41" name="Up Arrow 40">
              <a:extLst>
                <a:ext uri="{FF2B5EF4-FFF2-40B4-BE49-F238E27FC236}">
                  <a16:creationId xmlns:a16="http://schemas.microsoft.com/office/drawing/2014/main" id="{AB7CB434-E259-5846-A3F6-7A227E33A7E6}"/>
                </a:ext>
              </a:extLst>
            </p:cNvPr>
            <p:cNvSpPr/>
            <p:nvPr/>
          </p:nvSpPr>
          <p:spPr>
            <a:xfrm>
              <a:off x="399268" y="3512587"/>
              <a:ext cx="390292" cy="501805"/>
            </a:xfrm>
            <a:prstGeom prst="up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a:extLst>
                <a:ext uri="{FF2B5EF4-FFF2-40B4-BE49-F238E27FC236}">
                  <a16:creationId xmlns:a16="http://schemas.microsoft.com/office/drawing/2014/main" id="{E29E3822-D745-E944-BF6D-4F7CA5F3DC74}"/>
                </a:ext>
              </a:extLst>
            </p:cNvPr>
            <p:cNvSpPr/>
            <p:nvPr/>
          </p:nvSpPr>
          <p:spPr>
            <a:xfrm>
              <a:off x="1187110" y="3508168"/>
              <a:ext cx="390292" cy="501805"/>
            </a:xfrm>
            <a:prstGeom prst="up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a:extLst>
                <a:ext uri="{FF2B5EF4-FFF2-40B4-BE49-F238E27FC236}">
                  <a16:creationId xmlns:a16="http://schemas.microsoft.com/office/drawing/2014/main" id="{2ED6ABBF-7C9D-4F4D-A1B7-7942A816564D}"/>
                </a:ext>
              </a:extLst>
            </p:cNvPr>
            <p:cNvSpPr/>
            <p:nvPr/>
          </p:nvSpPr>
          <p:spPr>
            <a:xfrm>
              <a:off x="2089247" y="3506912"/>
              <a:ext cx="390292" cy="501805"/>
            </a:xfrm>
            <a:prstGeom prst="up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a:extLst>
                <a:ext uri="{FF2B5EF4-FFF2-40B4-BE49-F238E27FC236}">
                  <a16:creationId xmlns:a16="http://schemas.microsoft.com/office/drawing/2014/main" id="{36BCAA4C-4ED8-6249-9FAC-00D3220CAF69}"/>
                </a:ext>
              </a:extLst>
            </p:cNvPr>
            <p:cNvSpPr/>
            <p:nvPr/>
          </p:nvSpPr>
          <p:spPr>
            <a:xfrm>
              <a:off x="2957931" y="3505656"/>
              <a:ext cx="390292" cy="501805"/>
            </a:xfrm>
            <a:prstGeom prst="up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a:extLst>
                <a:ext uri="{FF2B5EF4-FFF2-40B4-BE49-F238E27FC236}">
                  <a16:creationId xmlns:a16="http://schemas.microsoft.com/office/drawing/2014/main" id="{442B4F31-0716-CC40-A3C3-EA230AD7EFD8}"/>
                </a:ext>
              </a:extLst>
            </p:cNvPr>
            <p:cNvSpPr/>
            <p:nvPr/>
          </p:nvSpPr>
          <p:spPr>
            <a:xfrm>
              <a:off x="3782011" y="3504400"/>
              <a:ext cx="390292" cy="501805"/>
            </a:xfrm>
            <a:prstGeom prst="up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Pentagon 27">
            <a:extLst>
              <a:ext uri="{FF2B5EF4-FFF2-40B4-BE49-F238E27FC236}">
                <a16:creationId xmlns:a16="http://schemas.microsoft.com/office/drawing/2014/main" id="{9BFBCD54-9875-604E-B910-38CF706F8C62}"/>
              </a:ext>
            </a:extLst>
          </p:cNvPr>
          <p:cNvSpPr/>
          <p:nvPr/>
        </p:nvSpPr>
        <p:spPr>
          <a:xfrm>
            <a:off x="4241073" y="5538637"/>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Note the Judge ID</a:t>
            </a:r>
            <a:r>
              <a:rPr lang="en-US" dirty="0">
                <a:solidFill>
                  <a:schemeClr val="bg1"/>
                </a:solidFill>
              </a:rPr>
              <a:t> at the top of each score sheet.</a:t>
            </a:r>
          </a:p>
        </p:txBody>
      </p:sp>
      <p:grpSp>
        <p:nvGrpSpPr>
          <p:cNvPr id="10" name="Group 9">
            <a:extLst>
              <a:ext uri="{FF2B5EF4-FFF2-40B4-BE49-F238E27FC236}">
                <a16:creationId xmlns:a16="http://schemas.microsoft.com/office/drawing/2014/main" id="{03F15AC3-AFD6-E647-9663-AB32CEAF95D9}"/>
              </a:ext>
            </a:extLst>
          </p:cNvPr>
          <p:cNvGrpSpPr/>
          <p:nvPr/>
        </p:nvGrpSpPr>
        <p:grpSpPr>
          <a:xfrm>
            <a:off x="138715" y="2763008"/>
            <a:ext cx="4305718" cy="2788496"/>
            <a:chOff x="138715" y="2763008"/>
            <a:chExt cx="4305718" cy="2788496"/>
          </a:xfrm>
        </p:grpSpPr>
        <p:sp>
          <p:nvSpPr>
            <p:cNvPr id="6" name="TextBox 5">
              <a:extLst>
                <a:ext uri="{FF2B5EF4-FFF2-40B4-BE49-F238E27FC236}">
                  <a16:creationId xmlns:a16="http://schemas.microsoft.com/office/drawing/2014/main" id="{77495339-0928-6844-8FBB-185390B7D53E}"/>
                </a:ext>
              </a:extLst>
            </p:cNvPr>
            <p:cNvSpPr txBox="1"/>
            <p:nvPr/>
          </p:nvSpPr>
          <p:spPr>
            <a:xfrm>
              <a:off x="1770461" y="2763008"/>
              <a:ext cx="1088760" cy="369332"/>
            </a:xfrm>
            <a:prstGeom prst="rect">
              <a:avLst/>
            </a:prstGeom>
            <a:noFill/>
          </p:spPr>
          <p:txBody>
            <a:bodyPr wrap="none" rtlCol="0">
              <a:spAutoFit/>
            </a:bodyPr>
            <a:lstStyle/>
            <a:p>
              <a:r>
                <a:rPr lang="en-US" b="1" dirty="0">
                  <a:solidFill>
                    <a:srgbClr val="A43C3C"/>
                  </a:solidFill>
                  <a:latin typeface="Arial Rounded MT Bold" panose="020F0704030504030204" pitchFamily="34" charset="77"/>
                </a:rPr>
                <a:t>JUNIOR</a:t>
              </a:r>
            </a:p>
          </p:txBody>
        </p:sp>
        <p:grpSp>
          <p:nvGrpSpPr>
            <p:cNvPr id="7" name="Group 6">
              <a:extLst>
                <a:ext uri="{FF2B5EF4-FFF2-40B4-BE49-F238E27FC236}">
                  <a16:creationId xmlns:a16="http://schemas.microsoft.com/office/drawing/2014/main" id="{38AD62B9-DC2D-7346-91AD-CA6F7CF442C0}"/>
                </a:ext>
              </a:extLst>
            </p:cNvPr>
            <p:cNvGrpSpPr/>
            <p:nvPr/>
          </p:nvGrpSpPr>
          <p:grpSpPr>
            <a:xfrm>
              <a:off x="138715" y="4046305"/>
              <a:ext cx="4305718" cy="689272"/>
              <a:chOff x="138715" y="4046305"/>
              <a:chExt cx="4305718" cy="689272"/>
            </a:xfrm>
          </p:grpSpPr>
          <p:pic>
            <p:nvPicPr>
              <p:cNvPr id="3" name="Picture 2">
                <a:extLst>
                  <a:ext uri="{FF2B5EF4-FFF2-40B4-BE49-F238E27FC236}">
                    <a16:creationId xmlns:a16="http://schemas.microsoft.com/office/drawing/2014/main" id="{3E57452F-713D-C74D-A6DE-F03599709E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715" y="4100001"/>
                <a:ext cx="4305718" cy="635576"/>
              </a:xfrm>
              <a:prstGeom prst="rect">
                <a:avLst/>
              </a:prstGeom>
              <a:ln w="38100">
                <a:solidFill>
                  <a:schemeClr val="bg1"/>
                </a:solidFill>
              </a:ln>
            </p:spPr>
          </p:pic>
          <p:sp>
            <p:nvSpPr>
              <p:cNvPr id="35" name="TextBox 34">
                <a:extLst>
                  <a:ext uri="{FF2B5EF4-FFF2-40B4-BE49-F238E27FC236}">
                    <a16:creationId xmlns:a16="http://schemas.microsoft.com/office/drawing/2014/main" id="{C469F00B-1B4A-504E-9B8C-3D946438FF08}"/>
                  </a:ext>
                </a:extLst>
              </p:cNvPr>
              <p:cNvSpPr txBox="1"/>
              <p:nvPr/>
            </p:nvSpPr>
            <p:spPr>
              <a:xfrm>
                <a:off x="1770461" y="4046305"/>
                <a:ext cx="1751505" cy="369332"/>
              </a:xfrm>
              <a:prstGeom prst="rect">
                <a:avLst/>
              </a:prstGeom>
              <a:noFill/>
            </p:spPr>
            <p:txBody>
              <a:bodyPr wrap="none" rtlCol="0">
                <a:spAutoFit/>
              </a:bodyPr>
              <a:lstStyle/>
              <a:p>
                <a:r>
                  <a:rPr lang="en-US" b="1" dirty="0">
                    <a:solidFill>
                      <a:srgbClr val="A43C3C"/>
                    </a:solidFill>
                    <a:latin typeface="Arial Rounded MT Bold" panose="020F0704030504030204" pitchFamily="34" charset="77"/>
                  </a:rPr>
                  <a:t>ELEMENTARY</a:t>
                </a:r>
              </a:p>
            </p:txBody>
          </p:sp>
        </p:grpSp>
        <p:grpSp>
          <p:nvGrpSpPr>
            <p:cNvPr id="9" name="Group 8">
              <a:extLst>
                <a:ext uri="{FF2B5EF4-FFF2-40B4-BE49-F238E27FC236}">
                  <a16:creationId xmlns:a16="http://schemas.microsoft.com/office/drawing/2014/main" id="{57592258-AF58-9442-AE62-1C6669ED91D3}"/>
                </a:ext>
              </a:extLst>
            </p:cNvPr>
            <p:cNvGrpSpPr/>
            <p:nvPr/>
          </p:nvGrpSpPr>
          <p:grpSpPr>
            <a:xfrm>
              <a:off x="138715" y="4867311"/>
              <a:ext cx="4297680" cy="684193"/>
              <a:chOff x="138715" y="4867311"/>
              <a:chExt cx="4297680" cy="684193"/>
            </a:xfrm>
          </p:grpSpPr>
          <p:pic>
            <p:nvPicPr>
              <p:cNvPr id="5" name="Picture 4">
                <a:extLst>
                  <a:ext uri="{FF2B5EF4-FFF2-40B4-BE49-F238E27FC236}">
                    <a16:creationId xmlns:a16="http://schemas.microsoft.com/office/drawing/2014/main" id="{82C9AF84-9B44-734E-935A-6508A0A4D7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715" y="4916195"/>
                <a:ext cx="4297680" cy="635309"/>
              </a:xfrm>
              <a:prstGeom prst="rect">
                <a:avLst/>
              </a:prstGeom>
              <a:ln w="38100">
                <a:solidFill>
                  <a:schemeClr val="bg1"/>
                </a:solidFill>
              </a:ln>
            </p:spPr>
          </p:pic>
          <p:sp>
            <p:nvSpPr>
              <p:cNvPr id="36" name="TextBox 35">
                <a:extLst>
                  <a:ext uri="{FF2B5EF4-FFF2-40B4-BE49-F238E27FC236}">
                    <a16:creationId xmlns:a16="http://schemas.microsoft.com/office/drawing/2014/main" id="{2BDC8F42-0555-EA45-BDEE-4A3463B28F30}"/>
                  </a:ext>
                </a:extLst>
              </p:cNvPr>
              <p:cNvSpPr txBox="1"/>
              <p:nvPr/>
            </p:nvSpPr>
            <p:spPr>
              <a:xfrm>
                <a:off x="1770461" y="4867311"/>
                <a:ext cx="1088760" cy="369332"/>
              </a:xfrm>
              <a:prstGeom prst="rect">
                <a:avLst/>
              </a:prstGeom>
              <a:noFill/>
            </p:spPr>
            <p:txBody>
              <a:bodyPr wrap="none" rtlCol="0">
                <a:spAutoFit/>
              </a:bodyPr>
              <a:lstStyle/>
              <a:p>
                <a:r>
                  <a:rPr lang="en-US" b="1" dirty="0">
                    <a:solidFill>
                      <a:srgbClr val="A43C3C"/>
                    </a:solidFill>
                    <a:latin typeface="Arial Rounded MT Bold" panose="020F0704030504030204" pitchFamily="34" charset="77"/>
                  </a:rPr>
                  <a:t>SENIOR</a:t>
                </a:r>
              </a:p>
            </p:txBody>
          </p:sp>
        </p:grpSp>
      </p:grpSp>
      <p:sp>
        <p:nvSpPr>
          <p:cNvPr id="37" name="Rectangle 36"/>
          <p:cNvSpPr/>
          <p:nvPr/>
        </p:nvSpPr>
        <p:spPr>
          <a:xfrm>
            <a:off x="117987" y="-44241"/>
            <a:ext cx="11931446" cy="1211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6115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2" presetClass="entr" presetSubtype="4"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p:tgtEl>
                                          <p:spTgt spid="46"/>
                                        </p:tgtEl>
                                        <p:attrNameLst>
                                          <p:attrName>ppt_y</p:attrName>
                                        </p:attrNameLst>
                                      </p:cBhvr>
                                      <p:tavLst>
                                        <p:tav tm="0">
                                          <p:val>
                                            <p:strVal val="#ppt_y+#ppt_h*1.125000"/>
                                          </p:val>
                                        </p:tav>
                                        <p:tav tm="100000">
                                          <p:val>
                                            <p:strVal val="#ppt_y"/>
                                          </p:val>
                                        </p:tav>
                                      </p:tavLst>
                                    </p:anim>
                                    <p:animEffect transition="in" filter="wipe(up)">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p:tgtEl>
                                          <p:spTgt spid="14"/>
                                        </p:tgtEl>
                                        <p:attrNameLst>
                                          <p:attrName>ppt_y</p:attrName>
                                        </p:attrNameLst>
                                      </p:cBhvr>
                                      <p:tavLst>
                                        <p:tav tm="0">
                                          <p:val>
                                            <p:strVal val="#ppt_y+#ppt_h*1.125000"/>
                                          </p:val>
                                        </p:tav>
                                        <p:tav tm="100000">
                                          <p:val>
                                            <p:strVal val="#ppt_y"/>
                                          </p:val>
                                        </p:tav>
                                      </p:tavLst>
                                    </p:anim>
                                    <p:animEffect transition="in" filter="wipe(up)">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up)">
                                      <p:cBhvr>
                                        <p:cTn id="68" dur="500"/>
                                        <p:tgtEl>
                                          <p:spTgt spid="16"/>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2.91667E-6 -3.7037E-7 L 0.44049 -0.01574 " pathEditMode="relative" rAng="0" ptsTypes="AA">
                                      <p:cBhvr>
                                        <p:cTn id="74" dur="1000" fill="hold"/>
                                        <p:tgtEl>
                                          <p:spTgt spid="33"/>
                                        </p:tgtEl>
                                        <p:attrNameLst>
                                          <p:attrName>ppt_x</p:attrName>
                                          <p:attrName>ppt_y</p:attrName>
                                        </p:attrNameLst>
                                      </p:cBhvr>
                                      <p:rCtr x="22018" y="-787"/>
                                    </p:animMotion>
                                  </p:childTnLst>
                                  <p:subTnLst>
                                    <p:set>
                                      <p:cBhvr override="childStyle">
                                        <p:cTn dur="1" fill="hold" display="0" masterRel="sameClick" afterEffect="1">
                                          <p:stCondLst>
                                            <p:cond evt="end" delay="0">
                                              <p:tn val="73"/>
                                            </p:cond>
                                          </p:stCondLst>
                                        </p:cTn>
                                        <p:tgtEl>
                                          <p:spTgt spid="33"/>
                                        </p:tgtEl>
                                        <p:attrNameLst>
                                          <p:attrName>style.visibility</p:attrName>
                                        </p:attrNameLst>
                                      </p:cBhvr>
                                      <p:to>
                                        <p:strVal val="hidden"/>
                                      </p:to>
                                    </p:set>
                                  </p:subTnLst>
                                </p:cTn>
                              </p:par>
                            </p:childTnLst>
                          </p:cTn>
                        </p:par>
                        <p:par>
                          <p:cTn id="75" fill="hold">
                            <p:stCondLst>
                              <p:cond delay="1000"/>
                            </p:stCondLst>
                            <p:childTnLst>
                              <p:par>
                                <p:cTn id="76" presetID="1"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p:tgtEl>
                                          <p:spTgt spid="28"/>
                                        </p:tgtEl>
                                        <p:attrNameLst>
                                          <p:attrName>ppt_y</p:attrName>
                                        </p:attrNameLst>
                                      </p:cBhvr>
                                      <p:tavLst>
                                        <p:tav tm="0">
                                          <p:val>
                                            <p:strVal val="#ppt_y+#ppt_h*1.125000"/>
                                          </p:val>
                                        </p:tav>
                                        <p:tav tm="100000">
                                          <p:val>
                                            <p:strVal val="#ppt_y"/>
                                          </p:val>
                                        </p:tav>
                                      </p:tavLst>
                                    </p:anim>
                                    <p:animEffect transition="in" filter="wipe(up)">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34" grpId="0"/>
      <p:bldP spid="33" grpId="0"/>
      <p:bldP spid="33" grpId="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2597805-77CE-A24B-B19E-36C0722584E6}"/>
              </a:ext>
            </a:extLst>
          </p:cNvPr>
          <p:cNvPicPr>
            <a:picLocks noChangeAspect="1"/>
          </p:cNvPicPr>
          <p:nvPr/>
        </p:nvPicPr>
        <p:blipFill>
          <a:blip r:embed="rId2"/>
          <a:stretch>
            <a:fillRect/>
          </a:stretch>
        </p:blipFill>
        <p:spPr>
          <a:xfrm>
            <a:off x="8062284" y="1541416"/>
            <a:ext cx="3886200" cy="5029200"/>
          </a:xfrm>
          <a:prstGeom prst="rect">
            <a:avLst/>
          </a:prstGeom>
        </p:spPr>
      </p:pic>
      <p:grpSp>
        <p:nvGrpSpPr>
          <p:cNvPr id="49" name="Group 48">
            <a:extLst>
              <a:ext uri="{FF2B5EF4-FFF2-40B4-BE49-F238E27FC236}">
                <a16:creationId xmlns:a16="http://schemas.microsoft.com/office/drawing/2014/main" id="{F71C35A5-53FE-494D-B9FF-996880DECCAE}"/>
              </a:ext>
            </a:extLst>
          </p:cNvPr>
          <p:cNvGrpSpPr/>
          <p:nvPr/>
        </p:nvGrpSpPr>
        <p:grpSpPr>
          <a:xfrm>
            <a:off x="1865592" y="1929819"/>
            <a:ext cx="6085332" cy="709955"/>
            <a:chOff x="1865592" y="1929819"/>
            <a:chExt cx="6085332" cy="709955"/>
          </a:xfrm>
        </p:grpSpPr>
        <p:pic>
          <p:nvPicPr>
            <p:cNvPr id="3" name="Picture 2">
              <a:extLst>
                <a:ext uri="{FF2B5EF4-FFF2-40B4-BE49-F238E27FC236}">
                  <a16:creationId xmlns:a16="http://schemas.microsoft.com/office/drawing/2014/main" id="{3FFB21EC-95BC-7547-AE67-243CD700DABB}"/>
                </a:ext>
              </a:extLst>
            </p:cNvPr>
            <p:cNvPicPr>
              <a:picLocks noChangeAspect="1"/>
            </p:cNvPicPr>
            <p:nvPr/>
          </p:nvPicPr>
          <p:blipFill>
            <a:blip r:embed="rId3"/>
            <a:stretch>
              <a:fillRect/>
            </a:stretch>
          </p:blipFill>
          <p:spPr>
            <a:xfrm>
              <a:off x="1865592" y="1929819"/>
              <a:ext cx="6085332" cy="709955"/>
            </a:xfrm>
            <a:prstGeom prst="rect">
              <a:avLst/>
            </a:prstGeom>
          </p:spPr>
        </p:pic>
        <p:sp>
          <p:nvSpPr>
            <p:cNvPr id="47" name="TextBox 46">
              <a:extLst>
                <a:ext uri="{FF2B5EF4-FFF2-40B4-BE49-F238E27FC236}">
                  <a16:creationId xmlns:a16="http://schemas.microsoft.com/office/drawing/2014/main" id="{98974FA2-C7AE-EE46-9234-AA6E80BB8BE9}"/>
                </a:ext>
              </a:extLst>
            </p:cNvPr>
            <p:cNvSpPr txBox="1"/>
            <p:nvPr/>
          </p:nvSpPr>
          <p:spPr>
            <a:xfrm>
              <a:off x="2027019" y="2229577"/>
              <a:ext cx="375103" cy="277485"/>
            </a:xfrm>
            <a:prstGeom prst="rect">
              <a:avLst/>
            </a:prstGeom>
            <a:solidFill>
              <a:schemeClr val="tx1"/>
            </a:solidFill>
          </p:spPr>
          <p:txBody>
            <a:bodyPr wrap="none" lIns="0" tIns="0" rIns="0" bIns="0" rtlCol="0" anchor="ctr" anchorCtr="1">
              <a:spAutoFit/>
            </a:bodyPr>
            <a:lstStyle/>
            <a:p>
              <a:r>
                <a:rPr lang="en-US" sz="2400" dirty="0">
                  <a:solidFill>
                    <a:schemeClr val="bg1"/>
                  </a:solidFill>
                  <a:latin typeface="Comic Sans MS" panose="030F0902030302020204" pitchFamily="66" charset="0"/>
                </a:rPr>
                <a:t>72</a:t>
              </a:r>
            </a:p>
          </p:txBody>
        </p:sp>
      </p:grpSp>
      <p:sp>
        <p:nvSpPr>
          <p:cNvPr id="16" name="Pentagon 15">
            <a:extLst>
              <a:ext uri="{FF2B5EF4-FFF2-40B4-BE49-F238E27FC236}">
                <a16:creationId xmlns:a16="http://schemas.microsoft.com/office/drawing/2014/main" id="{0EB0BF32-44F2-FE4A-A765-11B2DDCA7278}"/>
              </a:ext>
            </a:extLst>
          </p:cNvPr>
          <p:cNvSpPr/>
          <p:nvPr/>
        </p:nvSpPr>
        <p:spPr>
          <a:xfrm>
            <a:off x="4241075" y="3175182"/>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Write the </a:t>
            </a:r>
            <a:r>
              <a:rPr lang="en-US" b="1" dirty="0">
                <a:solidFill>
                  <a:schemeClr val="bg1"/>
                </a:solidFill>
              </a:rPr>
              <a:t>Total Score </a:t>
            </a:r>
            <a:r>
              <a:rPr lang="en-US" dirty="0">
                <a:solidFill>
                  <a:schemeClr val="bg1"/>
                </a:solidFill>
              </a:rPr>
              <a:t>on the </a:t>
            </a:r>
            <a:r>
              <a:rPr lang="en-US" b="1" dirty="0">
                <a:solidFill>
                  <a:schemeClr val="bg1"/>
                </a:solidFill>
              </a:rPr>
              <a:t>Score Sheet</a:t>
            </a:r>
            <a:r>
              <a:rPr lang="en-US" dirty="0">
                <a:solidFill>
                  <a:schemeClr val="bg1"/>
                </a:solidFill>
              </a:rPr>
              <a:t> for each project judged.</a:t>
            </a:r>
          </a:p>
        </p:txBody>
      </p:sp>
      <p:sp>
        <p:nvSpPr>
          <p:cNvPr id="17" name="Pentagon 16">
            <a:extLst>
              <a:ext uri="{FF2B5EF4-FFF2-40B4-BE49-F238E27FC236}">
                <a16:creationId xmlns:a16="http://schemas.microsoft.com/office/drawing/2014/main" id="{1669B9EE-8A0E-EF4E-A2CF-ECA299649F47}"/>
              </a:ext>
            </a:extLst>
          </p:cNvPr>
          <p:cNvSpPr/>
          <p:nvPr/>
        </p:nvSpPr>
        <p:spPr>
          <a:xfrm>
            <a:off x="4241074" y="4021531"/>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Bubble</a:t>
            </a:r>
            <a:r>
              <a:rPr lang="en-US" dirty="0">
                <a:solidFill>
                  <a:schemeClr val="bg1"/>
                </a:solidFill>
              </a:rPr>
              <a:t> in the Total Score (</a:t>
            </a:r>
            <a:r>
              <a:rPr lang="en-US" b="1" dirty="0">
                <a:solidFill>
                  <a:schemeClr val="bg1"/>
                </a:solidFill>
              </a:rPr>
              <a:t>10’s</a:t>
            </a:r>
            <a:r>
              <a:rPr lang="en-US" dirty="0">
                <a:solidFill>
                  <a:schemeClr val="bg1"/>
                </a:solidFill>
              </a:rPr>
              <a:t> and </a:t>
            </a:r>
            <a:r>
              <a:rPr lang="en-US" b="1" dirty="0">
                <a:solidFill>
                  <a:schemeClr val="bg1"/>
                </a:solidFill>
              </a:rPr>
              <a:t>1’s</a:t>
            </a:r>
            <a:r>
              <a:rPr lang="en-US" dirty="0">
                <a:solidFill>
                  <a:schemeClr val="bg1"/>
                </a:solidFill>
              </a:rPr>
              <a:t> bubbles) so we can scan it.</a:t>
            </a:r>
          </a:p>
        </p:txBody>
      </p:sp>
      <p:sp>
        <p:nvSpPr>
          <p:cNvPr id="18" name="Pentagon 17">
            <a:extLst>
              <a:ext uri="{FF2B5EF4-FFF2-40B4-BE49-F238E27FC236}">
                <a16:creationId xmlns:a16="http://schemas.microsoft.com/office/drawing/2014/main" id="{9BFBCD54-9875-604E-B910-38CF706F8C62}"/>
              </a:ext>
            </a:extLst>
          </p:cNvPr>
          <p:cNvSpPr/>
          <p:nvPr/>
        </p:nvSpPr>
        <p:spPr>
          <a:xfrm>
            <a:off x="4241073" y="4867880"/>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Bubble</a:t>
            </a:r>
            <a:r>
              <a:rPr lang="en-US" dirty="0">
                <a:solidFill>
                  <a:schemeClr val="bg1"/>
                </a:solidFill>
              </a:rPr>
              <a:t> in </a:t>
            </a:r>
            <a:r>
              <a:rPr lang="en-US" b="1" dirty="0">
                <a:solidFill>
                  <a:schemeClr val="bg1"/>
                </a:solidFill>
              </a:rPr>
              <a:t>Judge ID </a:t>
            </a:r>
            <a:r>
              <a:rPr lang="en-US" dirty="0">
                <a:solidFill>
                  <a:schemeClr val="bg1"/>
                </a:solidFill>
              </a:rPr>
              <a:t>(see your badge) at the top of each score sheet.</a:t>
            </a:r>
          </a:p>
        </p:txBody>
      </p:sp>
      <p:sp>
        <p:nvSpPr>
          <p:cNvPr id="34" name="TextBox 33">
            <a:extLst>
              <a:ext uri="{FF2B5EF4-FFF2-40B4-BE49-F238E27FC236}">
                <a16:creationId xmlns:a16="http://schemas.microsoft.com/office/drawing/2014/main" id="{4C776DA9-4724-8942-A5E0-2DCB897C44A8}"/>
              </a:ext>
            </a:extLst>
          </p:cNvPr>
          <p:cNvSpPr txBox="1"/>
          <p:nvPr/>
        </p:nvSpPr>
        <p:spPr>
          <a:xfrm>
            <a:off x="9145176" y="2291147"/>
            <a:ext cx="325730" cy="230832"/>
          </a:xfrm>
          <a:prstGeom prst="rect">
            <a:avLst/>
          </a:prstGeom>
          <a:noFill/>
        </p:spPr>
        <p:txBody>
          <a:bodyPr wrap="none" rtlCol="0">
            <a:spAutoFit/>
          </a:bodyPr>
          <a:lstStyle/>
          <a:p>
            <a:r>
              <a:rPr lang="en-US" sz="900" dirty="0">
                <a:solidFill>
                  <a:schemeClr val="bg1"/>
                </a:solidFill>
                <a:latin typeface="Comic Sans MS" panose="030F0902030302020204" pitchFamily="66" charset="0"/>
              </a:rPr>
              <a:t>72</a:t>
            </a:r>
            <a:endParaRPr lang="en-US" dirty="0">
              <a:solidFill>
                <a:schemeClr val="bg1"/>
              </a:solidFill>
              <a:latin typeface="Comic Sans MS" panose="030F0902030302020204" pitchFamily="66" charset="0"/>
            </a:endParaRPr>
          </a:p>
        </p:txBody>
      </p:sp>
      <p:sp>
        <p:nvSpPr>
          <p:cNvPr id="4" name="Oval 3">
            <a:extLst>
              <a:ext uri="{FF2B5EF4-FFF2-40B4-BE49-F238E27FC236}">
                <a16:creationId xmlns:a16="http://schemas.microsoft.com/office/drawing/2014/main" id="{0EC1EBA3-9F84-4847-9FDD-7EE037B4497E}"/>
              </a:ext>
            </a:extLst>
          </p:cNvPr>
          <p:cNvSpPr/>
          <p:nvPr/>
        </p:nvSpPr>
        <p:spPr>
          <a:xfrm>
            <a:off x="4201193" y="2366760"/>
            <a:ext cx="141356" cy="14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33DD0CD-D6A8-F348-A607-FFE86594D862}"/>
              </a:ext>
            </a:extLst>
          </p:cNvPr>
          <p:cNvSpPr/>
          <p:nvPr/>
        </p:nvSpPr>
        <p:spPr>
          <a:xfrm>
            <a:off x="5718843" y="2366760"/>
            <a:ext cx="141356" cy="14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E4656AC-1C15-584D-93DE-FF90AC1C5ABD}"/>
              </a:ext>
            </a:extLst>
          </p:cNvPr>
          <p:cNvSpPr>
            <a:spLocks noChangeAspect="1"/>
          </p:cNvSpPr>
          <p:nvPr/>
        </p:nvSpPr>
        <p:spPr>
          <a:xfrm>
            <a:off x="10154596" y="240035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B4F823E-9C16-0149-A82C-860D5B84F887}"/>
              </a:ext>
            </a:extLst>
          </p:cNvPr>
          <p:cNvSpPr>
            <a:spLocks noChangeAspect="1"/>
          </p:cNvSpPr>
          <p:nvPr/>
        </p:nvSpPr>
        <p:spPr>
          <a:xfrm>
            <a:off x="10812834" y="240035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1014A0D-7DB2-A74C-B823-998A58D2E8C0}"/>
              </a:ext>
            </a:extLst>
          </p:cNvPr>
          <p:cNvPicPr>
            <a:picLocks noChangeAspect="1"/>
          </p:cNvPicPr>
          <p:nvPr/>
        </p:nvPicPr>
        <p:blipFill>
          <a:blip r:embed="rId4"/>
          <a:stretch>
            <a:fillRect/>
          </a:stretch>
        </p:blipFill>
        <p:spPr>
          <a:xfrm>
            <a:off x="689007" y="3087795"/>
            <a:ext cx="2959100" cy="111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F0D48C5B-FEE5-7C48-B179-15AA2E7B07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00000">
            <a:off x="1044166" y="4583481"/>
            <a:ext cx="2271082" cy="1640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Left Arrow 26">
            <a:extLst>
              <a:ext uri="{FF2B5EF4-FFF2-40B4-BE49-F238E27FC236}">
                <a16:creationId xmlns:a16="http://schemas.microsoft.com/office/drawing/2014/main" id="{C1E22239-C746-EB49-BCAB-DD586CE863D0}"/>
              </a:ext>
            </a:extLst>
          </p:cNvPr>
          <p:cNvSpPr/>
          <p:nvPr/>
        </p:nvSpPr>
        <p:spPr>
          <a:xfrm rot="20700000">
            <a:off x="2636969" y="5556420"/>
            <a:ext cx="724830" cy="423746"/>
          </a:xfrm>
          <a:prstGeom prst="leftArrow">
            <a:avLst/>
          </a:prstGeom>
          <a:solidFill>
            <a:srgbClr val="A4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27789EB-61CA-944B-B916-4F351BF8D434}"/>
              </a:ext>
            </a:extLst>
          </p:cNvPr>
          <p:cNvSpPr/>
          <p:nvPr/>
        </p:nvSpPr>
        <p:spPr>
          <a:xfrm>
            <a:off x="814842" y="3355497"/>
            <a:ext cx="141356" cy="14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FD40308-32D4-C746-8A2B-DFEF3D8AED90}"/>
              </a:ext>
            </a:extLst>
          </p:cNvPr>
          <p:cNvSpPr/>
          <p:nvPr/>
        </p:nvSpPr>
        <p:spPr>
          <a:xfrm>
            <a:off x="3373293" y="3671995"/>
            <a:ext cx="141356" cy="14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CF8FC89-3227-2D45-9EB4-D67E074525A1}"/>
              </a:ext>
            </a:extLst>
          </p:cNvPr>
          <p:cNvSpPr/>
          <p:nvPr/>
        </p:nvSpPr>
        <p:spPr>
          <a:xfrm>
            <a:off x="1958745" y="4005432"/>
            <a:ext cx="141356" cy="14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5691495-A0CA-3C47-AB04-F883F7203D46}"/>
              </a:ext>
            </a:extLst>
          </p:cNvPr>
          <p:cNvSpPr>
            <a:spLocks noChangeAspect="1"/>
          </p:cNvSpPr>
          <p:nvPr/>
        </p:nvSpPr>
        <p:spPr>
          <a:xfrm>
            <a:off x="10288192" y="188911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10886E6-C081-6444-A4A1-8357A242F04A}"/>
              </a:ext>
            </a:extLst>
          </p:cNvPr>
          <p:cNvSpPr>
            <a:spLocks noChangeAspect="1"/>
          </p:cNvSpPr>
          <p:nvPr/>
        </p:nvSpPr>
        <p:spPr>
          <a:xfrm>
            <a:off x="11266092" y="201294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1001922-6ACE-FF46-BDFE-13AF778835C3}"/>
              </a:ext>
            </a:extLst>
          </p:cNvPr>
          <p:cNvSpPr>
            <a:spLocks noChangeAspect="1"/>
          </p:cNvSpPr>
          <p:nvPr/>
        </p:nvSpPr>
        <p:spPr>
          <a:xfrm>
            <a:off x="10719992" y="214701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93A3825E-F97F-8D45-8CE9-C5739D2C40B4}"/>
              </a:ext>
            </a:extLst>
          </p:cNvPr>
          <p:cNvPicPr>
            <a:picLocks noChangeAspect="1"/>
          </p:cNvPicPr>
          <p:nvPr/>
        </p:nvPicPr>
        <p:blipFill>
          <a:blip r:embed="rId4"/>
          <a:stretch>
            <a:fillRect/>
          </a:stretch>
        </p:blipFill>
        <p:spPr>
          <a:xfrm>
            <a:off x="8954116" y="1541416"/>
            <a:ext cx="2959100" cy="111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Pentagon 24">
            <a:extLst>
              <a:ext uri="{FF2B5EF4-FFF2-40B4-BE49-F238E27FC236}">
                <a16:creationId xmlns:a16="http://schemas.microsoft.com/office/drawing/2014/main" id="{9BFBCD54-9875-604E-B910-38CF706F8C62}"/>
              </a:ext>
            </a:extLst>
          </p:cNvPr>
          <p:cNvSpPr/>
          <p:nvPr/>
        </p:nvSpPr>
        <p:spPr>
          <a:xfrm>
            <a:off x="4296753" y="5747650"/>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Please keep stray marks to a minimum to facilitate scanning.</a:t>
            </a:r>
          </a:p>
        </p:txBody>
      </p:sp>
      <p:sp>
        <p:nvSpPr>
          <p:cNvPr id="26" name="Rectangle 25"/>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8547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p:tgtEl>
                                          <p:spTgt spid="49"/>
                                        </p:tgtEl>
                                        <p:attrNameLst>
                                          <p:attrName>ppt_x</p:attrName>
                                        </p:attrNameLst>
                                      </p:cBhvr>
                                      <p:tavLst>
                                        <p:tav tm="0">
                                          <p:val>
                                            <p:strVal val="#ppt_x+#ppt_w*1.125000"/>
                                          </p:val>
                                        </p:tav>
                                        <p:tav tm="100000">
                                          <p:val>
                                            <p:strVal val="#ppt_x"/>
                                          </p:val>
                                        </p:tav>
                                      </p:tavLst>
                                    </p:anim>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par>
                                <p:cTn id="45" presetID="10" presetClass="exit" presetSubtype="0" fill="hold" grpId="1"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0078 -0.00486 L -0.678 0.2294 " pathEditMode="relative" rAng="0" ptsTypes="AA">
                                      <p:cBhvr>
                                        <p:cTn id="64" dur="1000" fill="hold"/>
                                        <p:tgtEl>
                                          <p:spTgt spid="36"/>
                                        </p:tgtEl>
                                        <p:attrNameLst>
                                          <p:attrName>ppt_x</p:attrName>
                                          <p:attrName>ppt_y</p:attrName>
                                        </p:attrNameLst>
                                      </p:cBhvr>
                                      <p:rCtr x="-33867" y="11713"/>
                                    </p:animMotion>
                                  </p:childTnLst>
                                  <p:subTnLst>
                                    <p:set>
                                      <p:cBhvr override="childStyle">
                                        <p:cTn dur="1" fill="hold" display="0" masterRel="sameClick" afterEffect="1">
                                          <p:stCondLst>
                                            <p:cond evt="end" delay="0">
                                              <p:tn val="63"/>
                                            </p:cond>
                                          </p:stCondLst>
                                        </p:cTn>
                                        <p:tgtEl>
                                          <p:spTgt spid="36"/>
                                        </p:tgtEl>
                                        <p:attrNameLst>
                                          <p:attrName>style.visibility</p:attrName>
                                        </p:attrNameLst>
                                      </p:cBhvr>
                                      <p:to>
                                        <p:strVal val="hidden"/>
                                      </p:to>
                                    </p:set>
                                  </p:sub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2" presetClass="entr" presetSubtype="2"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p:tgtEl>
                                          <p:spTgt spid="27"/>
                                        </p:tgtEl>
                                        <p:attrNameLst>
                                          <p:attrName>ppt_x</p:attrName>
                                        </p:attrNameLst>
                                      </p:cBhvr>
                                      <p:tavLst>
                                        <p:tav tm="0">
                                          <p:val>
                                            <p:strVal val="#ppt_x+#ppt_w*1.125000"/>
                                          </p:val>
                                        </p:tav>
                                        <p:tav tm="100000">
                                          <p:val>
                                            <p:strVal val="#ppt_x"/>
                                          </p:val>
                                        </p:tav>
                                      </p:tavLst>
                                    </p:anim>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 fill="hold"/>
                                        <p:tgtEl>
                                          <p:spTgt spid="42"/>
                                        </p:tgtEl>
                                        <p:attrNameLst>
                                          <p:attrName>ppt_w</p:attrName>
                                        </p:attrNameLst>
                                      </p:cBhvr>
                                      <p:tavLst>
                                        <p:tav tm="0">
                                          <p:val>
                                            <p:fltVal val="0"/>
                                          </p:val>
                                        </p:tav>
                                        <p:tav tm="100000">
                                          <p:val>
                                            <p:strVal val="#ppt_w"/>
                                          </p:val>
                                        </p:tav>
                                      </p:tavLst>
                                    </p:anim>
                                    <p:anim calcmode="lin" valueType="num">
                                      <p:cBhvr>
                                        <p:cTn id="109" dur="500" fill="hold"/>
                                        <p:tgtEl>
                                          <p:spTgt spid="42"/>
                                        </p:tgtEl>
                                        <p:attrNameLst>
                                          <p:attrName>ppt_h</p:attrName>
                                        </p:attrNameLst>
                                      </p:cBhvr>
                                      <p:tavLst>
                                        <p:tav tm="0">
                                          <p:val>
                                            <p:fltVal val="0"/>
                                          </p:val>
                                        </p:tav>
                                        <p:tav tm="100000">
                                          <p:val>
                                            <p:strVal val="#ppt_h"/>
                                          </p:val>
                                        </p:tav>
                                      </p:tavLst>
                                    </p:anim>
                                    <p:animEffect transition="in" filter="fade">
                                      <p:cBhvr>
                                        <p:cTn id="110" dur="500"/>
                                        <p:tgtEl>
                                          <p:spTgt spid="4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37"/>
                                        </p:tgtEl>
                                      </p:cBhvr>
                                    </p:animEffect>
                                    <p:set>
                                      <p:cBhvr>
                                        <p:cTn id="120" dur="1" fill="hold">
                                          <p:stCondLst>
                                            <p:cond delay="499"/>
                                          </p:stCondLst>
                                        </p:cTn>
                                        <p:tgtEl>
                                          <p:spTgt spid="3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7"/>
                                        </p:tgtEl>
                                      </p:cBhvr>
                                    </p:animEffect>
                                    <p:set>
                                      <p:cBhvr>
                                        <p:cTn id="126" dur="1" fill="hold">
                                          <p:stCondLst>
                                            <p:cond delay="499"/>
                                          </p:stCondLst>
                                        </p:cTn>
                                        <p:tgtEl>
                                          <p:spTgt spid="27"/>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40"/>
                                        </p:tgtEl>
                                      </p:cBhvr>
                                    </p:animEffect>
                                    <p:set>
                                      <p:cBhvr>
                                        <p:cTn id="129" dur="1" fill="hold">
                                          <p:stCondLst>
                                            <p:cond delay="499"/>
                                          </p:stCondLst>
                                        </p:cTn>
                                        <p:tgtEl>
                                          <p:spTgt spid="40"/>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1"/>
                                        </p:tgtEl>
                                      </p:cBhvr>
                                    </p:animEffect>
                                    <p:set>
                                      <p:cBhvr>
                                        <p:cTn id="132" dur="1" fill="hold">
                                          <p:stCondLst>
                                            <p:cond delay="499"/>
                                          </p:stCondLst>
                                        </p:cTn>
                                        <p:tgtEl>
                                          <p:spTgt spid="41"/>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42"/>
                                        </p:tgtEl>
                                      </p:cBhvr>
                                    </p:animEffect>
                                    <p:set>
                                      <p:cBhvr>
                                        <p:cTn id="135" dur="1" fill="hold">
                                          <p:stCondLst>
                                            <p:cond delay="499"/>
                                          </p:stCondLst>
                                        </p:cTn>
                                        <p:tgtEl>
                                          <p:spTgt spid="42"/>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2" presetClass="entr" presetSubtype="4"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additive="base">
                                        <p:cTn id="140" dur="500"/>
                                        <p:tgtEl>
                                          <p:spTgt spid="25"/>
                                        </p:tgtEl>
                                        <p:attrNameLst>
                                          <p:attrName>ppt_y</p:attrName>
                                        </p:attrNameLst>
                                      </p:cBhvr>
                                      <p:tavLst>
                                        <p:tav tm="0">
                                          <p:val>
                                            <p:strVal val="#ppt_y+#ppt_h*1.125000"/>
                                          </p:val>
                                        </p:tav>
                                        <p:tav tm="100000">
                                          <p:val>
                                            <p:strVal val="#ppt_y"/>
                                          </p:val>
                                        </p:tav>
                                      </p:tavLst>
                                    </p:anim>
                                    <p:animEffect transition="in" filter="wipe(up)">
                                      <p:cBhvr>
                                        <p:cTn id="1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 grpId="0" animBg="1"/>
      <p:bldP spid="4" grpId="1" animBg="1"/>
      <p:bldP spid="28" grpId="0" animBg="1"/>
      <p:bldP spid="28" grpId="1" animBg="1"/>
      <p:bldP spid="29" grpId="0" animBg="1"/>
      <p:bldP spid="31" grpId="0" animBg="1"/>
      <p:bldP spid="27" grpId="0" animBg="1"/>
      <p:bldP spid="27" grpId="1" animBg="1"/>
      <p:bldP spid="40" grpId="0" animBg="1"/>
      <p:bldP spid="40" grpId="1" animBg="1"/>
      <p:bldP spid="41" grpId="0" animBg="1"/>
      <p:bldP spid="41" grpId="1" animBg="1"/>
      <p:bldP spid="42" grpId="0" animBg="1"/>
      <p:bldP spid="42" grpId="1" animBg="1"/>
      <p:bldP spid="43" grpId="0" animBg="1"/>
      <p:bldP spid="45" grpId="0" animBg="1"/>
      <p:bldP spid="46"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3D95CF-3620-544D-B6D9-F0AF92A8C528}"/>
              </a:ext>
            </a:extLst>
          </p:cNvPr>
          <p:cNvPicPr>
            <a:picLocks noChangeAspect="1"/>
          </p:cNvPicPr>
          <p:nvPr/>
        </p:nvPicPr>
        <p:blipFill>
          <a:blip r:embed="rId2"/>
          <a:stretch>
            <a:fillRect/>
          </a:stretch>
        </p:blipFill>
        <p:spPr>
          <a:xfrm>
            <a:off x="8061696" y="1529441"/>
            <a:ext cx="3886200" cy="5029200"/>
          </a:xfrm>
          <a:prstGeom prst="rect">
            <a:avLst/>
          </a:prstGeom>
        </p:spPr>
      </p:pic>
      <p:pic>
        <p:nvPicPr>
          <p:cNvPr id="4" name="Picture 3">
            <a:extLst>
              <a:ext uri="{FF2B5EF4-FFF2-40B4-BE49-F238E27FC236}">
                <a16:creationId xmlns:a16="http://schemas.microsoft.com/office/drawing/2014/main" id="{337473BB-1C6A-9241-8736-69D344893D1B}"/>
              </a:ext>
            </a:extLst>
          </p:cNvPr>
          <p:cNvPicPr>
            <a:picLocks noChangeAspect="1"/>
          </p:cNvPicPr>
          <p:nvPr/>
        </p:nvPicPr>
        <p:blipFill>
          <a:blip r:embed="rId3"/>
          <a:stretch>
            <a:fillRect/>
          </a:stretch>
        </p:blipFill>
        <p:spPr>
          <a:xfrm>
            <a:off x="311369" y="1541416"/>
            <a:ext cx="3886200" cy="5029200"/>
          </a:xfrm>
          <a:prstGeom prst="rect">
            <a:avLst/>
          </a:prstGeom>
        </p:spPr>
      </p:pic>
      <p:sp>
        <p:nvSpPr>
          <p:cNvPr id="48" name="Oval 47">
            <a:extLst>
              <a:ext uri="{FF2B5EF4-FFF2-40B4-BE49-F238E27FC236}">
                <a16:creationId xmlns:a16="http://schemas.microsoft.com/office/drawing/2014/main" id="{21239214-CF52-3B40-AFD1-E224234B2DF2}"/>
              </a:ext>
            </a:extLst>
          </p:cNvPr>
          <p:cNvSpPr>
            <a:spLocks noChangeAspect="1"/>
          </p:cNvSpPr>
          <p:nvPr/>
        </p:nvSpPr>
        <p:spPr>
          <a:xfrm>
            <a:off x="10160946" y="240035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EF5BB6D-0A83-B644-8748-732433A86C31}"/>
              </a:ext>
            </a:extLst>
          </p:cNvPr>
          <p:cNvSpPr>
            <a:spLocks noChangeAspect="1"/>
          </p:cNvSpPr>
          <p:nvPr/>
        </p:nvSpPr>
        <p:spPr>
          <a:xfrm>
            <a:off x="10819184" y="240035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BD1BE75-6F30-3544-868A-F18471ED7861}"/>
              </a:ext>
            </a:extLst>
          </p:cNvPr>
          <p:cNvSpPr>
            <a:spLocks noChangeAspect="1"/>
          </p:cNvSpPr>
          <p:nvPr/>
        </p:nvSpPr>
        <p:spPr>
          <a:xfrm>
            <a:off x="10288192" y="188911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7C629CE-241F-C54A-94B2-01838E716EAC}"/>
              </a:ext>
            </a:extLst>
          </p:cNvPr>
          <p:cNvSpPr>
            <a:spLocks noChangeAspect="1"/>
          </p:cNvSpPr>
          <p:nvPr/>
        </p:nvSpPr>
        <p:spPr>
          <a:xfrm>
            <a:off x="11266092" y="201294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69E2F28-A52E-834D-8262-A6A98993F911}"/>
              </a:ext>
            </a:extLst>
          </p:cNvPr>
          <p:cNvSpPr>
            <a:spLocks noChangeAspect="1"/>
          </p:cNvSpPr>
          <p:nvPr/>
        </p:nvSpPr>
        <p:spPr>
          <a:xfrm>
            <a:off x="10719992" y="214701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5387707-879C-AD42-9B14-10A51DF77E23}"/>
              </a:ext>
            </a:extLst>
          </p:cNvPr>
          <p:cNvSpPr>
            <a:spLocks noChangeAspect="1"/>
          </p:cNvSpPr>
          <p:nvPr/>
        </p:nvSpPr>
        <p:spPr>
          <a:xfrm>
            <a:off x="10046646" y="255627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B94FDBC-61EA-B745-9F1D-E7A615FEA88D}"/>
              </a:ext>
            </a:extLst>
          </p:cNvPr>
          <p:cNvSpPr>
            <a:spLocks noChangeAspect="1"/>
          </p:cNvSpPr>
          <p:nvPr/>
        </p:nvSpPr>
        <p:spPr>
          <a:xfrm>
            <a:off x="11035084" y="255627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6E7D75E0-B342-DE4C-A976-579CB2F83E4B}"/>
              </a:ext>
            </a:extLst>
          </p:cNvPr>
          <p:cNvSpPr>
            <a:spLocks noChangeAspect="1"/>
          </p:cNvSpPr>
          <p:nvPr/>
        </p:nvSpPr>
        <p:spPr>
          <a:xfrm>
            <a:off x="9837096" y="271218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DE617895-E387-D940-B6C6-52FCB7C780B3}"/>
              </a:ext>
            </a:extLst>
          </p:cNvPr>
          <p:cNvSpPr>
            <a:spLocks noChangeAspect="1"/>
          </p:cNvSpPr>
          <p:nvPr/>
        </p:nvSpPr>
        <p:spPr>
          <a:xfrm>
            <a:off x="11473234" y="271218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22ADACEF-B65C-744E-A001-AADE64FD1F3F}"/>
              </a:ext>
            </a:extLst>
          </p:cNvPr>
          <p:cNvSpPr>
            <a:spLocks noChangeAspect="1"/>
          </p:cNvSpPr>
          <p:nvPr/>
        </p:nvSpPr>
        <p:spPr>
          <a:xfrm>
            <a:off x="10160946" y="2868106"/>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DC7921C-C595-314D-93CA-7D054F994CD1}"/>
              </a:ext>
            </a:extLst>
          </p:cNvPr>
          <p:cNvSpPr>
            <a:spLocks noChangeAspect="1"/>
          </p:cNvSpPr>
          <p:nvPr/>
        </p:nvSpPr>
        <p:spPr>
          <a:xfrm>
            <a:off x="10819184" y="2868106"/>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EE7FD8CB-42A9-B344-8A1E-8400A2C6D19A}"/>
              </a:ext>
            </a:extLst>
          </p:cNvPr>
          <p:cNvSpPr>
            <a:spLocks noChangeAspect="1"/>
          </p:cNvSpPr>
          <p:nvPr/>
        </p:nvSpPr>
        <p:spPr>
          <a:xfrm>
            <a:off x="10275246" y="302402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EEAAED4C-B27D-3241-973C-7A4FE7F4CD12}"/>
              </a:ext>
            </a:extLst>
          </p:cNvPr>
          <p:cNvSpPr>
            <a:spLocks noChangeAspect="1"/>
          </p:cNvSpPr>
          <p:nvPr/>
        </p:nvSpPr>
        <p:spPr>
          <a:xfrm>
            <a:off x="10596934" y="302402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76B501BC-99B1-F942-9387-776C898A7169}"/>
              </a:ext>
            </a:extLst>
          </p:cNvPr>
          <p:cNvSpPr>
            <a:spLocks noChangeAspect="1"/>
          </p:cNvSpPr>
          <p:nvPr/>
        </p:nvSpPr>
        <p:spPr>
          <a:xfrm>
            <a:off x="10376846" y="317994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E53BB3A8-E373-4F43-9D8D-C248CA70A348}"/>
              </a:ext>
            </a:extLst>
          </p:cNvPr>
          <p:cNvSpPr>
            <a:spLocks noChangeAspect="1"/>
          </p:cNvSpPr>
          <p:nvPr/>
        </p:nvSpPr>
        <p:spPr>
          <a:xfrm>
            <a:off x="10819184" y="317994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1C88AAD-5A1C-F04C-AF90-A6516408D776}"/>
              </a:ext>
            </a:extLst>
          </p:cNvPr>
          <p:cNvSpPr>
            <a:spLocks noChangeAspect="1"/>
          </p:cNvSpPr>
          <p:nvPr/>
        </p:nvSpPr>
        <p:spPr>
          <a:xfrm>
            <a:off x="9945046" y="333585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F77FBAC0-5653-9845-8C9C-C10F77CF2842}"/>
              </a:ext>
            </a:extLst>
          </p:cNvPr>
          <p:cNvSpPr>
            <a:spLocks noChangeAspect="1"/>
          </p:cNvSpPr>
          <p:nvPr/>
        </p:nvSpPr>
        <p:spPr>
          <a:xfrm>
            <a:off x="11136684" y="333585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0FC55A2-DA17-644A-BDE7-9265E63A9B57}"/>
              </a:ext>
            </a:extLst>
          </p:cNvPr>
          <p:cNvSpPr>
            <a:spLocks noChangeAspect="1"/>
          </p:cNvSpPr>
          <p:nvPr/>
        </p:nvSpPr>
        <p:spPr>
          <a:xfrm>
            <a:off x="10383196" y="349177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A9DD721F-EC0A-4D4E-A41B-035EDB11F0E7}"/>
              </a:ext>
            </a:extLst>
          </p:cNvPr>
          <p:cNvSpPr>
            <a:spLocks noChangeAspect="1"/>
          </p:cNvSpPr>
          <p:nvPr/>
        </p:nvSpPr>
        <p:spPr>
          <a:xfrm>
            <a:off x="11473234" y="349177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6BDAD400-4179-B243-AB25-0F8201B7BE93}"/>
              </a:ext>
            </a:extLst>
          </p:cNvPr>
          <p:cNvSpPr>
            <a:spLocks noChangeAspect="1"/>
          </p:cNvSpPr>
          <p:nvPr/>
        </p:nvSpPr>
        <p:spPr>
          <a:xfrm>
            <a:off x="9729146" y="3647691"/>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6F4D5085-4DF8-3F4B-9B63-4C34B3A558F8}"/>
              </a:ext>
            </a:extLst>
          </p:cNvPr>
          <p:cNvSpPr>
            <a:spLocks noChangeAspect="1"/>
          </p:cNvSpPr>
          <p:nvPr/>
        </p:nvSpPr>
        <p:spPr>
          <a:xfrm>
            <a:off x="11244634" y="3647691"/>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AE3D1BAE-B3E0-E344-B13A-60E62ACB4220}"/>
              </a:ext>
            </a:extLst>
          </p:cNvPr>
          <p:cNvSpPr>
            <a:spLocks noChangeAspect="1"/>
          </p:cNvSpPr>
          <p:nvPr/>
        </p:nvSpPr>
        <p:spPr>
          <a:xfrm>
            <a:off x="10160946" y="3803608"/>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5D3D1AE9-311F-574B-B2AF-23C8A072B17D}"/>
              </a:ext>
            </a:extLst>
          </p:cNvPr>
          <p:cNvSpPr>
            <a:spLocks noChangeAspect="1"/>
          </p:cNvSpPr>
          <p:nvPr/>
        </p:nvSpPr>
        <p:spPr>
          <a:xfrm>
            <a:off x="11035084" y="3803608"/>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0855EAA5-BA87-3745-922C-FFC728A616CC}"/>
              </a:ext>
            </a:extLst>
          </p:cNvPr>
          <p:cNvSpPr>
            <a:spLocks noChangeAspect="1"/>
          </p:cNvSpPr>
          <p:nvPr/>
        </p:nvSpPr>
        <p:spPr>
          <a:xfrm>
            <a:off x="9837096" y="395952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10F4366B-02B3-CC4F-BE1C-9314F9EDBEAF}"/>
              </a:ext>
            </a:extLst>
          </p:cNvPr>
          <p:cNvSpPr>
            <a:spLocks noChangeAspect="1"/>
          </p:cNvSpPr>
          <p:nvPr/>
        </p:nvSpPr>
        <p:spPr>
          <a:xfrm>
            <a:off x="10596934" y="3959525"/>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55ECDFFE-05F3-3E46-B905-D40533B0150B}"/>
              </a:ext>
            </a:extLst>
          </p:cNvPr>
          <p:cNvSpPr>
            <a:spLocks noChangeAspect="1"/>
          </p:cNvSpPr>
          <p:nvPr/>
        </p:nvSpPr>
        <p:spPr>
          <a:xfrm>
            <a:off x="10046646" y="411544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BB607A7F-2E9E-A443-9525-155ADF904E73}"/>
              </a:ext>
            </a:extLst>
          </p:cNvPr>
          <p:cNvSpPr>
            <a:spLocks noChangeAspect="1"/>
          </p:cNvSpPr>
          <p:nvPr/>
        </p:nvSpPr>
        <p:spPr>
          <a:xfrm>
            <a:off x="11250984" y="411544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4D3F5225-D4A3-524C-B0C8-2708955AEF7A}"/>
              </a:ext>
            </a:extLst>
          </p:cNvPr>
          <p:cNvSpPr>
            <a:spLocks noChangeAspect="1"/>
          </p:cNvSpPr>
          <p:nvPr/>
        </p:nvSpPr>
        <p:spPr>
          <a:xfrm>
            <a:off x="10275246" y="427135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38BB6FCE-A834-C642-8E90-74EB6352897A}"/>
              </a:ext>
            </a:extLst>
          </p:cNvPr>
          <p:cNvSpPr>
            <a:spLocks noChangeAspect="1"/>
          </p:cNvSpPr>
          <p:nvPr/>
        </p:nvSpPr>
        <p:spPr>
          <a:xfrm>
            <a:off x="11574834" y="4271359"/>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81B7F9B4-3388-0647-AE8E-58305A03D792}"/>
              </a:ext>
            </a:extLst>
          </p:cNvPr>
          <p:cNvSpPr>
            <a:spLocks noChangeAspect="1"/>
          </p:cNvSpPr>
          <p:nvPr/>
        </p:nvSpPr>
        <p:spPr>
          <a:xfrm>
            <a:off x="10497496" y="4427276"/>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91262EBB-872F-1B41-957A-FC89A0E759C1}"/>
              </a:ext>
            </a:extLst>
          </p:cNvPr>
          <p:cNvSpPr>
            <a:spLocks noChangeAspect="1"/>
          </p:cNvSpPr>
          <p:nvPr/>
        </p:nvSpPr>
        <p:spPr>
          <a:xfrm>
            <a:off x="10596934" y="4427276"/>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1920ECF7-8D24-ED4B-B07E-DBC50C976260}"/>
              </a:ext>
            </a:extLst>
          </p:cNvPr>
          <p:cNvSpPr>
            <a:spLocks noChangeAspect="1"/>
          </p:cNvSpPr>
          <p:nvPr/>
        </p:nvSpPr>
        <p:spPr>
          <a:xfrm>
            <a:off x="10160946" y="458319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AB6D1268-BDE8-8644-9A68-6AA76392FFA5}"/>
              </a:ext>
            </a:extLst>
          </p:cNvPr>
          <p:cNvSpPr>
            <a:spLocks noChangeAspect="1"/>
          </p:cNvSpPr>
          <p:nvPr/>
        </p:nvSpPr>
        <p:spPr>
          <a:xfrm>
            <a:off x="11352584" y="4583193"/>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a:extLst>
              <a:ext uri="{FF2B5EF4-FFF2-40B4-BE49-F238E27FC236}">
                <a16:creationId xmlns:a16="http://schemas.microsoft.com/office/drawing/2014/main" id="{455B17BD-9DE0-064F-84F4-4B593A3ED376}"/>
              </a:ext>
            </a:extLst>
          </p:cNvPr>
          <p:cNvSpPr>
            <a:spLocks noChangeAspect="1"/>
          </p:cNvSpPr>
          <p:nvPr/>
        </p:nvSpPr>
        <p:spPr>
          <a:xfrm>
            <a:off x="9945046" y="473911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B5823760-632B-8447-8BE5-184EF2573C11}"/>
              </a:ext>
            </a:extLst>
          </p:cNvPr>
          <p:cNvSpPr>
            <a:spLocks noChangeAspect="1"/>
          </p:cNvSpPr>
          <p:nvPr/>
        </p:nvSpPr>
        <p:spPr>
          <a:xfrm>
            <a:off x="11352584" y="473911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D038D358-BDC7-B34D-B12F-292F6575AEA5}"/>
              </a:ext>
            </a:extLst>
          </p:cNvPr>
          <p:cNvSpPr>
            <a:spLocks noChangeAspect="1"/>
          </p:cNvSpPr>
          <p:nvPr/>
        </p:nvSpPr>
        <p:spPr>
          <a:xfrm>
            <a:off x="10160946" y="489502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C2A94DC0-2AFF-E645-B634-6C81E85A1461}"/>
              </a:ext>
            </a:extLst>
          </p:cNvPr>
          <p:cNvSpPr>
            <a:spLocks noChangeAspect="1"/>
          </p:cNvSpPr>
          <p:nvPr/>
        </p:nvSpPr>
        <p:spPr>
          <a:xfrm>
            <a:off x="10698534" y="489502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368404DA-980F-6442-BBCA-20EE3014EA21}"/>
              </a:ext>
            </a:extLst>
          </p:cNvPr>
          <p:cNvSpPr>
            <a:spLocks noChangeAspect="1"/>
          </p:cNvSpPr>
          <p:nvPr/>
        </p:nvSpPr>
        <p:spPr>
          <a:xfrm>
            <a:off x="10383196" y="5050941"/>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BA8EDC03-DB6E-6147-B280-378EDFC2E98D}"/>
              </a:ext>
            </a:extLst>
          </p:cNvPr>
          <p:cNvSpPr>
            <a:spLocks noChangeAspect="1"/>
          </p:cNvSpPr>
          <p:nvPr/>
        </p:nvSpPr>
        <p:spPr>
          <a:xfrm>
            <a:off x="10698534" y="5050941"/>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0E71CAB3-358F-3B41-9FF6-57ED5A686D9E}"/>
              </a:ext>
            </a:extLst>
          </p:cNvPr>
          <p:cNvSpPr>
            <a:spLocks noChangeAspect="1"/>
          </p:cNvSpPr>
          <p:nvPr/>
        </p:nvSpPr>
        <p:spPr>
          <a:xfrm>
            <a:off x="9945046" y="520019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D8291118-2DB8-3548-9545-866C4B95C50A}"/>
              </a:ext>
            </a:extLst>
          </p:cNvPr>
          <p:cNvSpPr>
            <a:spLocks noChangeAspect="1"/>
          </p:cNvSpPr>
          <p:nvPr/>
        </p:nvSpPr>
        <p:spPr>
          <a:xfrm>
            <a:off x="11136684" y="5200197"/>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BC0726F4-FF5B-5A48-BA79-BE5A406463DA}"/>
              </a:ext>
            </a:extLst>
          </p:cNvPr>
          <p:cNvSpPr>
            <a:spLocks noChangeAspect="1"/>
          </p:cNvSpPr>
          <p:nvPr/>
        </p:nvSpPr>
        <p:spPr>
          <a:xfrm>
            <a:off x="10046646" y="535649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6B3845BC-9689-F64C-97FC-1436FB95E602}"/>
              </a:ext>
            </a:extLst>
          </p:cNvPr>
          <p:cNvSpPr>
            <a:spLocks noChangeAspect="1"/>
          </p:cNvSpPr>
          <p:nvPr/>
        </p:nvSpPr>
        <p:spPr>
          <a:xfrm>
            <a:off x="11035084" y="5356492"/>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A953BFEC-6F4A-AE49-89E2-9E69A16D7B4A}"/>
              </a:ext>
            </a:extLst>
          </p:cNvPr>
          <p:cNvSpPr>
            <a:spLocks noChangeAspect="1"/>
          </p:cNvSpPr>
          <p:nvPr/>
        </p:nvSpPr>
        <p:spPr>
          <a:xfrm>
            <a:off x="9729146" y="5512238"/>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93F6EE1D-35FD-4A4F-AA10-7659D6FA0AB0}"/>
              </a:ext>
            </a:extLst>
          </p:cNvPr>
          <p:cNvSpPr>
            <a:spLocks noChangeAspect="1"/>
          </p:cNvSpPr>
          <p:nvPr/>
        </p:nvSpPr>
        <p:spPr>
          <a:xfrm>
            <a:off x="11244634" y="5512238"/>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996F0C21-957D-C441-A7E2-4218CC8081AF}"/>
              </a:ext>
            </a:extLst>
          </p:cNvPr>
          <p:cNvSpPr>
            <a:spLocks noChangeAspect="1"/>
          </p:cNvSpPr>
          <p:nvPr/>
        </p:nvSpPr>
        <p:spPr>
          <a:xfrm>
            <a:off x="10277450" y="567407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0F919B34-F9A8-BD4D-8D6D-F9B323E4A00F}"/>
              </a:ext>
            </a:extLst>
          </p:cNvPr>
          <p:cNvSpPr>
            <a:spLocks noChangeAspect="1"/>
          </p:cNvSpPr>
          <p:nvPr/>
        </p:nvSpPr>
        <p:spPr>
          <a:xfrm>
            <a:off x="11574834" y="5674070"/>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B0F7E2F9-CE1E-384C-BFA0-74905003699B}"/>
              </a:ext>
            </a:extLst>
          </p:cNvPr>
          <p:cNvSpPr>
            <a:spLocks noChangeAspect="1"/>
          </p:cNvSpPr>
          <p:nvPr/>
        </p:nvSpPr>
        <p:spPr>
          <a:xfrm>
            <a:off x="10376846" y="582598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9519A3E7-49CB-F047-BF92-27724C596E06}"/>
              </a:ext>
            </a:extLst>
          </p:cNvPr>
          <p:cNvSpPr>
            <a:spLocks noChangeAspect="1"/>
          </p:cNvSpPr>
          <p:nvPr/>
        </p:nvSpPr>
        <p:spPr>
          <a:xfrm>
            <a:off x="10819184" y="5825984"/>
            <a:ext cx="68700" cy="6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141A210A-ECB3-FA49-8E60-A6F76C822A5C}"/>
              </a:ext>
            </a:extLst>
          </p:cNvPr>
          <p:cNvGraphicFramePr>
            <a:graphicFrameLocks noGrp="1"/>
          </p:cNvGraphicFramePr>
          <p:nvPr>
            <p:extLst>
              <p:ext uri="{D42A27DB-BD31-4B8C-83A1-F6EECF244321}">
                <p14:modId xmlns:p14="http://schemas.microsoft.com/office/powerpoint/2010/main" val="476769171"/>
              </p:ext>
            </p:extLst>
          </p:nvPr>
        </p:nvGraphicFramePr>
        <p:xfrm>
          <a:off x="953941" y="2330551"/>
          <a:ext cx="2992584" cy="3573671"/>
        </p:xfrm>
        <a:graphic>
          <a:graphicData uri="http://schemas.openxmlformats.org/drawingml/2006/table">
            <a:tbl>
              <a:tblPr>
                <a:tableStyleId>{073A0DAA-6AF3-43AB-8588-CEC1D06C72B9}</a:tableStyleId>
              </a:tblPr>
              <a:tblGrid>
                <a:gridCol w="498764">
                  <a:extLst>
                    <a:ext uri="{9D8B030D-6E8A-4147-A177-3AD203B41FA5}">
                      <a16:colId xmlns:a16="http://schemas.microsoft.com/office/drawing/2014/main" val="3994169676"/>
                    </a:ext>
                  </a:extLst>
                </a:gridCol>
                <a:gridCol w="498764">
                  <a:extLst>
                    <a:ext uri="{9D8B030D-6E8A-4147-A177-3AD203B41FA5}">
                      <a16:colId xmlns:a16="http://schemas.microsoft.com/office/drawing/2014/main" val="1765886083"/>
                    </a:ext>
                  </a:extLst>
                </a:gridCol>
                <a:gridCol w="498764">
                  <a:extLst>
                    <a:ext uri="{9D8B030D-6E8A-4147-A177-3AD203B41FA5}">
                      <a16:colId xmlns:a16="http://schemas.microsoft.com/office/drawing/2014/main" val="753280175"/>
                    </a:ext>
                  </a:extLst>
                </a:gridCol>
                <a:gridCol w="498764">
                  <a:extLst>
                    <a:ext uri="{9D8B030D-6E8A-4147-A177-3AD203B41FA5}">
                      <a16:colId xmlns:a16="http://schemas.microsoft.com/office/drawing/2014/main" val="2640718516"/>
                    </a:ext>
                  </a:extLst>
                </a:gridCol>
                <a:gridCol w="498764">
                  <a:extLst>
                    <a:ext uri="{9D8B030D-6E8A-4147-A177-3AD203B41FA5}">
                      <a16:colId xmlns:a16="http://schemas.microsoft.com/office/drawing/2014/main" val="3641992942"/>
                    </a:ext>
                  </a:extLst>
                </a:gridCol>
                <a:gridCol w="498764">
                  <a:extLst>
                    <a:ext uri="{9D8B030D-6E8A-4147-A177-3AD203B41FA5}">
                      <a16:colId xmlns:a16="http://schemas.microsoft.com/office/drawing/2014/main" val="1201381189"/>
                    </a:ext>
                  </a:extLst>
                </a:gridCol>
              </a:tblGrid>
              <a:tr h="155377">
                <a:tc>
                  <a:txBody>
                    <a:bodyPr/>
                    <a:lstStyle/>
                    <a:p>
                      <a:pPr algn="r" fontAlgn="b"/>
                      <a:r>
                        <a:rPr lang="en-US" sz="1000" u="none" strike="noStrike" dirty="0">
                          <a:effectLst/>
                          <a:latin typeface="Comic Sans MS" panose="030F0902030302020204" pitchFamily="66" charset="0"/>
                        </a:rPr>
                        <a:t>12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72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561487"/>
                  </a:ext>
                </a:extLst>
              </a:tr>
              <a:tr h="155377">
                <a:tc>
                  <a:txBody>
                    <a:bodyPr/>
                    <a:lstStyle/>
                    <a:p>
                      <a:pPr algn="r" fontAlgn="b"/>
                      <a:r>
                        <a:rPr lang="en-US" sz="1000" u="none" strike="noStrike" dirty="0">
                          <a:effectLst/>
                          <a:latin typeface="Comic Sans MS" panose="030F0902030302020204" pitchFamily="66" charset="0"/>
                        </a:rPr>
                        <a:t>15</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64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4345091"/>
                  </a:ext>
                </a:extLst>
              </a:tr>
              <a:tr h="155377">
                <a:tc>
                  <a:txBody>
                    <a:bodyPr/>
                    <a:lstStyle/>
                    <a:p>
                      <a:pPr algn="r" fontAlgn="b"/>
                      <a:r>
                        <a:rPr lang="en-US" sz="1000" u="none" strike="noStrike">
                          <a:effectLst/>
                          <a:latin typeface="Comic Sans MS" panose="030F0902030302020204" pitchFamily="66" charset="0"/>
                        </a:rPr>
                        <a:t>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48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9135257"/>
                  </a:ext>
                </a:extLst>
              </a:tr>
              <a:tr h="155377">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7690727"/>
                  </a:ext>
                </a:extLst>
              </a:tr>
              <a:tr h="155377">
                <a:tc>
                  <a:txBody>
                    <a:bodyPr/>
                    <a:lstStyle/>
                    <a:p>
                      <a:pPr algn="r" fontAlgn="b"/>
                      <a:r>
                        <a:rPr lang="en-US" sz="1000" u="none" strike="noStrike">
                          <a:effectLst/>
                          <a:latin typeface="Comic Sans MS" panose="030F0902030302020204" pitchFamily="66" charset="0"/>
                        </a:rPr>
                        <a:t>13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70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877565"/>
                  </a:ext>
                </a:extLst>
              </a:tr>
              <a:tr h="155377">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2880816"/>
                  </a:ext>
                </a:extLst>
              </a:tr>
              <a:tr h="155377">
                <a:tc>
                  <a:txBody>
                    <a:bodyPr/>
                    <a:lstStyle/>
                    <a:p>
                      <a:pPr algn="r" fontAlgn="b"/>
                      <a:r>
                        <a:rPr lang="en-US" sz="1000" u="none" strike="noStrike">
                          <a:effectLst/>
                          <a:latin typeface="Comic Sans MS" panose="030F0902030302020204" pitchFamily="66" charset="0"/>
                        </a:rPr>
                        <a:t>12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55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2237383"/>
                  </a:ext>
                </a:extLst>
              </a:tr>
              <a:tr h="155377">
                <a:tc>
                  <a:txBody>
                    <a:bodyPr/>
                    <a:lstStyle/>
                    <a:p>
                      <a:pPr algn="r" fontAlgn="b"/>
                      <a:r>
                        <a:rPr lang="en-US" sz="1000" u="none" strike="noStrike">
                          <a:effectLst/>
                          <a:latin typeface="Comic Sans MS" panose="030F0902030302020204" pitchFamily="66" charset="0"/>
                        </a:rPr>
                        <a:t>19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98</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306915"/>
                  </a:ext>
                </a:extLst>
              </a:tr>
              <a:tr h="155377">
                <a:tc>
                  <a:txBody>
                    <a:bodyPr/>
                    <a:lstStyle/>
                    <a:p>
                      <a:pPr algn="r" fontAlgn="b"/>
                      <a:r>
                        <a:rPr lang="en-US" sz="1000" u="none" strike="noStrike">
                          <a:effectLst/>
                          <a:latin typeface="Comic Sans MS" panose="030F0902030302020204" pitchFamily="66" charset="0"/>
                        </a:rPr>
                        <a:t>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36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5084945"/>
                  </a:ext>
                </a:extLst>
              </a:tr>
              <a:tr h="155377">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74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0847278"/>
                  </a:ext>
                </a:extLst>
              </a:tr>
              <a:tr h="155377">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40</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1922"/>
                  </a:ext>
                </a:extLst>
              </a:tr>
              <a:tr h="155377">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66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8105598"/>
                  </a:ext>
                </a:extLst>
              </a:tr>
              <a:tr h="155377">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5109702"/>
                  </a:ext>
                </a:extLst>
              </a:tr>
              <a:tr h="155377">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913956"/>
                  </a:ext>
                </a:extLst>
              </a:tr>
              <a:tr h="155377">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77</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3796536"/>
                  </a:ext>
                </a:extLst>
              </a:tr>
              <a:tr h="155377">
                <a:tc>
                  <a:txBody>
                    <a:bodyPr/>
                    <a:lstStyle/>
                    <a:p>
                      <a:pPr algn="r" fontAlgn="b"/>
                      <a:r>
                        <a:rPr lang="en-US" sz="1000" u="none" strike="noStrike">
                          <a:effectLst/>
                          <a:latin typeface="Comic Sans MS" panose="030F0902030302020204" pitchFamily="66" charset="0"/>
                        </a:rPr>
                        <a:t>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57</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4589792"/>
                  </a:ext>
                </a:extLst>
              </a:tr>
              <a:tr h="155377">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71</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221769"/>
                  </a:ext>
                </a:extLst>
              </a:tr>
              <a:tr h="155377">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15</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23</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8266665"/>
                  </a:ext>
                </a:extLst>
              </a:tr>
              <a:tr h="155377">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55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7759420"/>
                  </a:ext>
                </a:extLst>
              </a:tr>
              <a:tr h="155377">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64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2542368"/>
                  </a:ext>
                </a:extLst>
              </a:tr>
              <a:tr h="155377">
                <a:tc>
                  <a:txBody>
                    <a:bodyPr/>
                    <a:lstStyle/>
                    <a:p>
                      <a:pPr algn="r" fontAlgn="b"/>
                      <a:r>
                        <a:rPr lang="en-US" sz="1000" u="none" strike="noStrike">
                          <a:effectLst/>
                          <a:latin typeface="Comic Sans MS" panose="030F0902030302020204" pitchFamily="66" charset="0"/>
                        </a:rPr>
                        <a:t>4</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6</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36</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8211500"/>
                  </a:ext>
                </a:extLst>
              </a:tr>
              <a:tr h="155377">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21</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19</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16</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89</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949236"/>
                  </a:ext>
                </a:extLst>
              </a:tr>
              <a:tr h="155377">
                <a:tc>
                  <a:txBody>
                    <a:bodyPr/>
                    <a:lstStyle/>
                    <a:p>
                      <a:pPr algn="r" fontAlgn="b"/>
                      <a:r>
                        <a:rPr lang="en-US" sz="1000" u="none" strike="noStrike">
                          <a:effectLst/>
                          <a:latin typeface="Comic Sans MS" panose="030F0902030302020204" pitchFamily="66" charset="0"/>
                        </a:rPr>
                        <a:t>20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19</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a:effectLst/>
                          <a:latin typeface="Comic Sans MS" panose="030F0902030302020204" pitchFamily="66" charset="0"/>
                        </a:rPr>
                        <a:t>16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22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000" u="none" strike="noStrike" dirty="0">
                          <a:effectLst/>
                          <a:latin typeface="Comic Sans MS" panose="030F0902030302020204" pitchFamily="66" charset="0"/>
                        </a:rPr>
                        <a:t>92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581786"/>
                  </a:ext>
                </a:extLst>
              </a:tr>
            </a:tbl>
          </a:graphicData>
        </a:graphic>
      </p:graphicFrame>
      <p:graphicFrame>
        <p:nvGraphicFramePr>
          <p:cNvPr id="15" name="Table 14">
            <a:extLst>
              <a:ext uri="{FF2B5EF4-FFF2-40B4-BE49-F238E27FC236}">
                <a16:creationId xmlns:a16="http://schemas.microsoft.com/office/drawing/2014/main" id="{F484775C-EC0E-164D-B82C-8390599F6B5D}"/>
              </a:ext>
            </a:extLst>
          </p:cNvPr>
          <p:cNvGraphicFramePr>
            <a:graphicFrameLocks noGrp="1"/>
          </p:cNvGraphicFramePr>
          <p:nvPr>
            <p:extLst>
              <p:ext uri="{D42A27DB-BD31-4B8C-83A1-F6EECF244321}">
                <p14:modId xmlns:p14="http://schemas.microsoft.com/office/powerpoint/2010/main" val="3539104841"/>
              </p:ext>
            </p:extLst>
          </p:nvPr>
        </p:nvGraphicFramePr>
        <p:xfrm>
          <a:off x="8914551" y="2330551"/>
          <a:ext cx="497589" cy="3572360"/>
        </p:xfrm>
        <a:graphic>
          <a:graphicData uri="http://schemas.openxmlformats.org/drawingml/2006/table">
            <a:tbl>
              <a:tblPr>
                <a:tableStyleId>{073A0DAA-6AF3-43AB-8588-CEC1D06C72B9}</a:tableStyleId>
              </a:tblPr>
              <a:tblGrid>
                <a:gridCol w="497589">
                  <a:extLst>
                    <a:ext uri="{9D8B030D-6E8A-4147-A177-3AD203B41FA5}">
                      <a16:colId xmlns:a16="http://schemas.microsoft.com/office/drawing/2014/main" val="741122130"/>
                    </a:ext>
                  </a:extLst>
                </a:gridCol>
              </a:tblGrid>
              <a:tr h="155320">
                <a:tc>
                  <a:txBody>
                    <a:bodyPr/>
                    <a:lstStyle/>
                    <a:p>
                      <a:pPr algn="r" fontAlgn="b">
                        <a:lnSpc>
                          <a:spcPts val="1150"/>
                        </a:lnSpc>
                      </a:pPr>
                      <a:r>
                        <a:rPr lang="en-US" sz="1000" u="none" strike="noStrike" dirty="0">
                          <a:effectLst/>
                          <a:latin typeface="Comic Sans MS" panose="030F0902030302020204" pitchFamily="66" charset="0"/>
                        </a:rPr>
                        <a:t>72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9313254"/>
                  </a:ext>
                </a:extLst>
              </a:tr>
              <a:tr h="155320">
                <a:tc>
                  <a:txBody>
                    <a:bodyPr/>
                    <a:lstStyle/>
                    <a:p>
                      <a:pPr algn="r" fontAlgn="b">
                        <a:lnSpc>
                          <a:spcPts val="1150"/>
                        </a:lnSpc>
                      </a:pPr>
                      <a:r>
                        <a:rPr lang="en-US" sz="1000" u="none" strike="noStrike" dirty="0">
                          <a:effectLst/>
                          <a:latin typeface="Comic Sans MS" panose="030F0902030302020204" pitchFamily="66" charset="0"/>
                        </a:rPr>
                        <a:t>64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7750720"/>
                  </a:ext>
                </a:extLst>
              </a:tr>
              <a:tr h="155320">
                <a:tc>
                  <a:txBody>
                    <a:bodyPr/>
                    <a:lstStyle/>
                    <a:p>
                      <a:pPr algn="r" fontAlgn="b">
                        <a:lnSpc>
                          <a:spcPts val="1150"/>
                        </a:lnSpc>
                      </a:pPr>
                      <a:r>
                        <a:rPr lang="en-US" sz="1000" u="none" strike="noStrike">
                          <a:effectLst/>
                          <a:latin typeface="Comic Sans MS" panose="030F0902030302020204" pitchFamily="66" charset="0"/>
                        </a:rPr>
                        <a:t>48</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76756"/>
                  </a:ext>
                </a:extLst>
              </a:tr>
              <a:tr h="155320">
                <a:tc>
                  <a:txBody>
                    <a:bodyPr/>
                    <a:lstStyle/>
                    <a:p>
                      <a:pPr algn="r" fontAlgn="b">
                        <a:lnSpc>
                          <a:spcPts val="1150"/>
                        </a:lnSpc>
                      </a:pPr>
                      <a:r>
                        <a:rPr lang="en-US" sz="1000" u="none" strike="noStrike">
                          <a:effectLst/>
                          <a:latin typeface="Comic Sans MS" panose="030F0902030302020204" pitchFamily="66" charset="0"/>
                        </a:rPr>
                        <a:t>85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716113"/>
                  </a:ext>
                </a:extLst>
              </a:tr>
              <a:tr h="155320">
                <a:tc>
                  <a:txBody>
                    <a:bodyPr/>
                    <a:lstStyle/>
                    <a:p>
                      <a:pPr algn="r" fontAlgn="b">
                        <a:lnSpc>
                          <a:spcPts val="1150"/>
                        </a:lnSpc>
                      </a:pPr>
                      <a:r>
                        <a:rPr lang="en-US" sz="1000" u="none" strike="noStrike">
                          <a:effectLst/>
                          <a:latin typeface="Comic Sans MS" panose="030F0902030302020204" pitchFamily="66" charset="0"/>
                        </a:rPr>
                        <a:t>70</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2068617"/>
                  </a:ext>
                </a:extLst>
              </a:tr>
              <a:tr h="155320">
                <a:tc>
                  <a:txBody>
                    <a:bodyPr/>
                    <a:lstStyle/>
                    <a:p>
                      <a:pPr algn="r" fontAlgn="b">
                        <a:lnSpc>
                          <a:spcPts val="1150"/>
                        </a:lnSpc>
                      </a:pPr>
                      <a:r>
                        <a:rPr lang="en-US" sz="1000" u="none" strike="noStrike">
                          <a:effectLst/>
                          <a:latin typeface="Comic Sans MS" panose="030F0902030302020204" pitchFamily="66" charset="0"/>
                        </a:rPr>
                        <a:t>92</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1149563"/>
                  </a:ext>
                </a:extLst>
              </a:tr>
              <a:tr h="155320">
                <a:tc>
                  <a:txBody>
                    <a:bodyPr/>
                    <a:lstStyle/>
                    <a:p>
                      <a:pPr algn="r" fontAlgn="b">
                        <a:lnSpc>
                          <a:spcPts val="1150"/>
                        </a:lnSpc>
                      </a:pPr>
                      <a:r>
                        <a:rPr lang="en-US" sz="1000" u="none" strike="noStrike">
                          <a:effectLst/>
                          <a:latin typeface="Comic Sans MS" panose="030F0902030302020204" pitchFamily="66" charset="0"/>
                        </a:rPr>
                        <a:t>55</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0477279"/>
                  </a:ext>
                </a:extLst>
              </a:tr>
              <a:tr h="155320">
                <a:tc>
                  <a:txBody>
                    <a:bodyPr/>
                    <a:lstStyle/>
                    <a:p>
                      <a:pPr algn="r" fontAlgn="b">
                        <a:lnSpc>
                          <a:spcPts val="1150"/>
                        </a:lnSpc>
                      </a:pPr>
                      <a:r>
                        <a:rPr lang="en-US" sz="1000" u="none" strike="noStrike" dirty="0">
                          <a:effectLst/>
                          <a:latin typeface="Comic Sans MS" panose="030F0902030302020204" pitchFamily="66" charset="0"/>
                        </a:rPr>
                        <a:t>98</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085055"/>
                  </a:ext>
                </a:extLst>
              </a:tr>
              <a:tr h="155320">
                <a:tc>
                  <a:txBody>
                    <a:bodyPr/>
                    <a:lstStyle/>
                    <a:p>
                      <a:pPr algn="r" fontAlgn="b">
                        <a:lnSpc>
                          <a:spcPts val="1150"/>
                        </a:lnSpc>
                      </a:pPr>
                      <a:r>
                        <a:rPr lang="en-US" sz="1000" u="none" strike="noStrike">
                          <a:effectLst/>
                          <a:latin typeface="Comic Sans MS" panose="030F0902030302020204" pitchFamily="66" charset="0"/>
                        </a:rPr>
                        <a:t>36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9616862"/>
                  </a:ext>
                </a:extLst>
              </a:tr>
              <a:tr h="155320">
                <a:tc>
                  <a:txBody>
                    <a:bodyPr/>
                    <a:lstStyle/>
                    <a:p>
                      <a:pPr algn="r" fontAlgn="b">
                        <a:lnSpc>
                          <a:spcPts val="1150"/>
                        </a:lnSpc>
                      </a:pPr>
                      <a:r>
                        <a:rPr lang="en-US" sz="1000" u="none" strike="noStrike" dirty="0">
                          <a:effectLst/>
                          <a:latin typeface="Comic Sans MS" panose="030F0902030302020204" pitchFamily="66" charset="0"/>
                        </a:rPr>
                        <a:t>74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908350"/>
                  </a:ext>
                </a:extLst>
              </a:tr>
              <a:tr h="155320">
                <a:tc>
                  <a:txBody>
                    <a:bodyPr/>
                    <a:lstStyle/>
                    <a:p>
                      <a:pPr algn="r" fontAlgn="b">
                        <a:lnSpc>
                          <a:spcPts val="1150"/>
                        </a:lnSpc>
                      </a:pPr>
                      <a:r>
                        <a:rPr lang="en-US" sz="1000" u="none" strike="noStrike" dirty="0">
                          <a:effectLst/>
                          <a:latin typeface="Comic Sans MS" panose="030F0902030302020204" pitchFamily="66" charset="0"/>
                        </a:rPr>
                        <a:t>40</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790944"/>
                  </a:ext>
                </a:extLst>
              </a:tr>
              <a:tr h="155320">
                <a:tc>
                  <a:txBody>
                    <a:bodyPr/>
                    <a:lstStyle/>
                    <a:p>
                      <a:pPr algn="r" fontAlgn="b">
                        <a:lnSpc>
                          <a:spcPts val="1150"/>
                        </a:lnSpc>
                      </a:pPr>
                      <a:r>
                        <a:rPr lang="en-US" sz="1000" u="none" strike="noStrike">
                          <a:effectLst/>
                          <a:latin typeface="Comic Sans MS" panose="030F0902030302020204" pitchFamily="66" charset="0"/>
                        </a:rPr>
                        <a:t>66</a:t>
                      </a:r>
                      <a:endParaRPr lang="en-US" sz="1000" b="0" i="0" u="none" strike="noStrike">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8158895"/>
                  </a:ext>
                </a:extLst>
              </a:tr>
              <a:tr h="155320">
                <a:tc>
                  <a:txBody>
                    <a:bodyPr/>
                    <a:lstStyle/>
                    <a:p>
                      <a:pPr algn="r" fontAlgn="b">
                        <a:lnSpc>
                          <a:spcPts val="1150"/>
                        </a:lnSpc>
                      </a:pPr>
                      <a:r>
                        <a:rPr lang="en-US" sz="1000" u="none" strike="noStrike" dirty="0">
                          <a:effectLst/>
                          <a:latin typeface="Comic Sans MS" panose="030F0902030302020204" pitchFamily="66" charset="0"/>
                        </a:rPr>
                        <a:t>89</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509147"/>
                  </a:ext>
                </a:extLst>
              </a:tr>
              <a:tr h="155320">
                <a:tc>
                  <a:txBody>
                    <a:bodyPr/>
                    <a:lstStyle/>
                    <a:p>
                      <a:pPr algn="r" fontAlgn="b">
                        <a:lnSpc>
                          <a:spcPts val="1150"/>
                        </a:lnSpc>
                      </a:pPr>
                      <a:r>
                        <a:rPr lang="en-US" sz="1000" u="none" strike="noStrike" dirty="0">
                          <a:effectLst/>
                          <a:latin typeface="Comic Sans MS" panose="030F0902030302020204" pitchFamily="66" charset="0"/>
                        </a:rPr>
                        <a:t>100</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0146671"/>
                  </a:ext>
                </a:extLst>
              </a:tr>
              <a:tr h="155320">
                <a:tc>
                  <a:txBody>
                    <a:bodyPr/>
                    <a:lstStyle/>
                    <a:p>
                      <a:pPr algn="r" fontAlgn="b">
                        <a:lnSpc>
                          <a:spcPts val="1150"/>
                        </a:lnSpc>
                      </a:pPr>
                      <a:r>
                        <a:rPr lang="en-US" sz="1000" u="none" strike="noStrike" dirty="0">
                          <a:effectLst/>
                          <a:latin typeface="Comic Sans MS" panose="030F0902030302020204" pitchFamily="66" charset="0"/>
                        </a:rPr>
                        <a:t>77</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1252708"/>
                  </a:ext>
                </a:extLst>
              </a:tr>
              <a:tr h="155320">
                <a:tc>
                  <a:txBody>
                    <a:bodyPr/>
                    <a:lstStyle/>
                    <a:p>
                      <a:pPr algn="r" fontAlgn="b">
                        <a:lnSpc>
                          <a:spcPts val="1150"/>
                        </a:lnSpc>
                      </a:pPr>
                      <a:r>
                        <a:rPr lang="en-US" sz="1000" u="none" strike="noStrike" dirty="0">
                          <a:effectLst/>
                          <a:latin typeface="Comic Sans MS" panose="030F0902030302020204" pitchFamily="66" charset="0"/>
                        </a:rPr>
                        <a:t>57</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746053"/>
                  </a:ext>
                </a:extLst>
              </a:tr>
              <a:tr h="155320">
                <a:tc>
                  <a:txBody>
                    <a:bodyPr/>
                    <a:lstStyle/>
                    <a:p>
                      <a:pPr algn="r" fontAlgn="b">
                        <a:lnSpc>
                          <a:spcPts val="1150"/>
                        </a:lnSpc>
                      </a:pPr>
                      <a:r>
                        <a:rPr lang="en-US" sz="1000" u="none" strike="noStrike" dirty="0">
                          <a:effectLst/>
                          <a:latin typeface="Comic Sans MS" panose="030F0902030302020204" pitchFamily="66" charset="0"/>
                        </a:rPr>
                        <a:t>71</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5686045"/>
                  </a:ext>
                </a:extLst>
              </a:tr>
              <a:tr h="155320">
                <a:tc>
                  <a:txBody>
                    <a:bodyPr/>
                    <a:lstStyle/>
                    <a:p>
                      <a:pPr algn="r" fontAlgn="b">
                        <a:lnSpc>
                          <a:spcPts val="1150"/>
                        </a:lnSpc>
                      </a:pPr>
                      <a:r>
                        <a:rPr lang="en-US" sz="1000" u="none" strike="noStrike" dirty="0">
                          <a:effectLst/>
                          <a:latin typeface="Comic Sans MS" panose="030F0902030302020204" pitchFamily="66" charset="0"/>
                        </a:rPr>
                        <a:t>91</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0886917"/>
                  </a:ext>
                </a:extLst>
              </a:tr>
              <a:tr h="155320">
                <a:tc>
                  <a:txBody>
                    <a:bodyPr/>
                    <a:lstStyle/>
                    <a:p>
                      <a:pPr algn="r" fontAlgn="b">
                        <a:lnSpc>
                          <a:spcPts val="1150"/>
                        </a:lnSpc>
                      </a:pPr>
                      <a:r>
                        <a:rPr lang="en-US" sz="1000" u="none" strike="noStrike" dirty="0">
                          <a:effectLst/>
                          <a:latin typeface="Comic Sans MS" panose="030F0902030302020204" pitchFamily="66" charset="0"/>
                        </a:rPr>
                        <a:t>55</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9492"/>
                  </a:ext>
                </a:extLst>
              </a:tr>
              <a:tr h="155320">
                <a:tc>
                  <a:txBody>
                    <a:bodyPr/>
                    <a:lstStyle/>
                    <a:p>
                      <a:pPr algn="r" fontAlgn="b">
                        <a:lnSpc>
                          <a:spcPts val="1150"/>
                        </a:lnSpc>
                      </a:pPr>
                      <a:r>
                        <a:rPr lang="en-US" sz="1000" u="none" strike="noStrike" dirty="0">
                          <a:effectLst/>
                          <a:latin typeface="Comic Sans MS" panose="030F0902030302020204" pitchFamily="66" charset="0"/>
                        </a:rPr>
                        <a:t>64</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1846713"/>
                  </a:ext>
                </a:extLst>
              </a:tr>
              <a:tr h="155320">
                <a:tc>
                  <a:txBody>
                    <a:bodyPr/>
                    <a:lstStyle/>
                    <a:p>
                      <a:pPr algn="r" fontAlgn="b">
                        <a:lnSpc>
                          <a:spcPts val="1150"/>
                        </a:lnSpc>
                      </a:pPr>
                      <a:r>
                        <a:rPr lang="en-US" sz="1000" u="none" strike="noStrike" dirty="0">
                          <a:effectLst/>
                          <a:latin typeface="Comic Sans MS" panose="030F0902030302020204" pitchFamily="66" charset="0"/>
                        </a:rPr>
                        <a:t>36</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029628"/>
                  </a:ext>
                </a:extLst>
              </a:tr>
              <a:tr h="155320">
                <a:tc>
                  <a:txBody>
                    <a:bodyPr/>
                    <a:lstStyle/>
                    <a:p>
                      <a:pPr algn="r" fontAlgn="b">
                        <a:lnSpc>
                          <a:spcPts val="1150"/>
                        </a:lnSpc>
                      </a:pPr>
                      <a:r>
                        <a:rPr lang="en-US" sz="1000" u="none" strike="noStrike" dirty="0">
                          <a:effectLst/>
                          <a:latin typeface="Comic Sans MS" panose="030F0902030302020204" pitchFamily="66" charset="0"/>
                        </a:rPr>
                        <a:t>89</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090893"/>
                  </a:ext>
                </a:extLst>
              </a:tr>
              <a:tr h="155320">
                <a:tc>
                  <a:txBody>
                    <a:bodyPr/>
                    <a:lstStyle/>
                    <a:p>
                      <a:pPr algn="r" fontAlgn="b">
                        <a:lnSpc>
                          <a:spcPts val="1150"/>
                        </a:lnSpc>
                      </a:pPr>
                      <a:r>
                        <a:rPr lang="en-US" sz="1000" u="none" strike="noStrike" dirty="0">
                          <a:effectLst/>
                          <a:latin typeface="Comic Sans MS" panose="030F0902030302020204" pitchFamily="66" charset="0"/>
                        </a:rPr>
                        <a:t>92</a:t>
                      </a:r>
                      <a:endParaRPr lang="en-US" sz="1000" b="0" i="0" u="none" strike="noStrike" dirty="0">
                        <a:solidFill>
                          <a:srgbClr val="000000"/>
                        </a:solidFill>
                        <a:effectLst/>
                        <a:latin typeface="Comic Sans MS" panose="030F0902030302020204" pitchFamily="66"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474112"/>
                  </a:ext>
                </a:extLst>
              </a:tr>
            </a:tbl>
          </a:graphicData>
        </a:graphic>
      </p:graphicFrame>
      <p:sp>
        <p:nvSpPr>
          <p:cNvPr id="541" name="Pentagon 540">
            <a:extLst>
              <a:ext uri="{FF2B5EF4-FFF2-40B4-BE49-F238E27FC236}">
                <a16:creationId xmlns:a16="http://schemas.microsoft.com/office/drawing/2014/main" id="{F6DE1AFF-2E50-DB4E-B55A-D161ED1F85A0}"/>
              </a:ext>
            </a:extLst>
          </p:cNvPr>
          <p:cNvSpPr/>
          <p:nvPr/>
        </p:nvSpPr>
        <p:spPr>
          <a:xfrm flipH="1">
            <a:off x="4259996" y="2154909"/>
            <a:ext cx="3709851" cy="660236"/>
          </a:xfrm>
          <a:prstGeom prst="homePlate">
            <a:avLst/>
          </a:prstGeom>
          <a:solidFill>
            <a:srgbClr val="F8A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 up the scores for each project on your Tally Sheet.</a:t>
            </a:r>
          </a:p>
        </p:txBody>
      </p:sp>
      <p:sp>
        <p:nvSpPr>
          <p:cNvPr id="542" name="Pentagon 541">
            <a:extLst>
              <a:ext uri="{FF2B5EF4-FFF2-40B4-BE49-F238E27FC236}">
                <a16:creationId xmlns:a16="http://schemas.microsoft.com/office/drawing/2014/main" id="{05031BE1-F80B-DE4C-ABE7-3081E49CE65A}"/>
              </a:ext>
            </a:extLst>
          </p:cNvPr>
          <p:cNvSpPr/>
          <p:nvPr/>
        </p:nvSpPr>
        <p:spPr>
          <a:xfrm>
            <a:off x="4259996" y="2993954"/>
            <a:ext cx="3709851" cy="65836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Bubble</a:t>
            </a:r>
            <a:r>
              <a:rPr lang="en-US" dirty="0">
                <a:solidFill>
                  <a:schemeClr val="bg1"/>
                </a:solidFill>
              </a:rPr>
              <a:t> in the Total Scores and your Judge ID on the Score Sheet.</a:t>
            </a:r>
          </a:p>
        </p:txBody>
      </p:sp>
      <p:pic>
        <p:nvPicPr>
          <p:cNvPr id="18" name="Picture 17">
            <a:extLst>
              <a:ext uri="{FF2B5EF4-FFF2-40B4-BE49-F238E27FC236}">
                <a16:creationId xmlns:a16="http://schemas.microsoft.com/office/drawing/2014/main" id="{099834DC-0C9B-A345-8846-68BA45EF3B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7203" y="1860439"/>
            <a:ext cx="3624886" cy="4684105"/>
          </a:xfrm>
          <a:prstGeom prst="rect">
            <a:avLst/>
          </a:prstGeom>
          <a:ln>
            <a:noFill/>
          </a:ln>
          <a:effectLst>
            <a:outerShdw blurRad="292100" dist="139700" dir="2700000" algn="tl" rotWithShape="0">
              <a:srgbClr val="333333">
                <a:alpha val="65000"/>
              </a:srgbClr>
            </a:outerShdw>
          </a:effectLst>
        </p:spPr>
      </p:pic>
      <p:pic>
        <p:nvPicPr>
          <p:cNvPr id="543" name="Picture 542">
            <a:extLst>
              <a:ext uri="{FF2B5EF4-FFF2-40B4-BE49-F238E27FC236}">
                <a16:creationId xmlns:a16="http://schemas.microsoft.com/office/drawing/2014/main" id="{F90324A4-777C-B04A-BF8C-3ABF1313E1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871" y="1976100"/>
            <a:ext cx="3546094" cy="4568444"/>
          </a:xfrm>
          <a:prstGeom prst="rect">
            <a:avLst/>
          </a:prstGeom>
          <a:ln>
            <a:noFill/>
          </a:ln>
          <a:effectLst>
            <a:outerShdw blurRad="292100" dist="139700" dir="2700000" algn="tl" rotWithShape="0">
              <a:srgbClr val="333333">
                <a:alpha val="65000"/>
              </a:srgbClr>
            </a:outerShdw>
          </a:effectLst>
        </p:spPr>
      </p:pic>
      <p:sp>
        <p:nvSpPr>
          <p:cNvPr id="545" name="Left-Right Arrow 544">
            <a:extLst>
              <a:ext uri="{FF2B5EF4-FFF2-40B4-BE49-F238E27FC236}">
                <a16:creationId xmlns:a16="http://schemas.microsoft.com/office/drawing/2014/main" id="{8A81A2AD-7CAD-E649-B347-983ABC0DE617}"/>
              </a:ext>
            </a:extLst>
          </p:cNvPr>
          <p:cNvSpPr/>
          <p:nvPr/>
        </p:nvSpPr>
        <p:spPr>
          <a:xfrm>
            <a:off x="4560441" y="3831130"/>
            <a:ext cx="3108960" cy="2183292"/>
          </a:xfrm>
          <a:prstGeom prst="leftRightArrow">
            <a:avLst>
              <a:gd name="adj1" fmla="val 65001"/>
              <a:gd name="adj2" fmla="val 39785"/>
            </a:avLst>
          </a:prstGeom>
          <a:solidFill>
            <a:srgbClr val="A43C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You will have a partial second page to tally and score also.</a:t>
            </a:r>
          </a:p>
        </p:txBody>
      </p:sp>
      <p:sp>
        <p:nvSpPr>
          <p:cNvPr id="546" name="TextBox 545">
            <a:extLst>
              <a:ext uri="{FF2B5EF4-FFF2-40B4-BE49-F238E27FC236}">
                <a16:creationId xmlns:a16="http://schemas.microsoft.com/office/drawing/2014/main" id="{DA498BD9-58B1-1045-9073-D0D72A4617A8}"/>
              </a:ext>
            </a:extLst>
          </p:cNvPr>
          <p:cNvSpPr txBox="1"/>
          <p:nvPr/>
        </p:nvSpPr>
        <p:spPr>
          <a:xfrm>
            <a:off x="5141737" y="1514435"/>
            <a:ext cx="194636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In Summary</a:t>
            </a:r>
          </a:p>
        </p:txBody>
      </p:sp>
      <p:sp>
        <p:nvSpPr>
          <p:cNvPr id="63" name="Rectangle 62"/>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280584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ppt_h*1.125000"/>
                                          </p:val>
                                        </p:tav>
                                        <p:tav tm="100000">
                                          <p:val>
                                            <p:strVal val="#ppt_y"/>
                                          </p:val>
                                        </p:tav>
                                      </p:tavLst>
                                    </p:anim>
                                    <p:animEffect transition="in" filter="wipe(up)">
                                      <p:cBhvr>
                                        <p:cTn id="8" dur="500"/>
                                        <p:tgtEl>
                                          <p:spTgt spid="5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
                                        </p:tgtEl>
                                        <p:attrNameLst>
                                          <p:attrName>style.visibility</p:attrName>
                                        </p:attrNameLst>
                                      </p:cBhvr>
                                      <p:to>
                                        <p:strVal val="visible"/>
                                      </p:to>
                                    </p:set>
                                    <p:anim calcmode="lin" valueType="num">
                                      <p:cBhvr additive="base">
                                        <p:cTn id="13" dur="500"/>
                                        <p:tgtEl>
                                          <p:spTgt spid="542"/>
                                        </p:tgtEl>
                                        <p:attrNameLst>
                                          <p:attrName>ppt_y</p:attrName>
                                        </p:attrNameLst>
                                      </p:cBhvr>
                                      <p:tavLst>
                                        <p:tav tm="0">
                                          <p:val>
                                            <p:strVal val="#ppt_y+#ppt_h*1.125000"/>
                                          </p:val>
                                        </p:tav>
                                        <p:tav tm="100000">
                                          <p:val>
                                            <p:strVal val="#ppt_y"/>
                                          </p:val>
                                        </p:tav>
                                      </p:tavLst>
                                    </p:anim>
                                    <p:animEffect transition="in" filter="wipe(up)">
                                      <p:cBhvr>
                                        <p:cTn id="14" dur="500"/>
                                        <p:tgtEl>
                                          <p:spTgt spid="5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45"/>
                                        </p:tgtEl>
                                        <p:attrNameLst>
                                          <p:attrName>style.visibility</p:attrName>
                                        </p:attrNameLst>
                                      </p:cBhvr>
                                      <p:to>
                                        <p:strVal val="visible"/>
                                      </p:to>
                                    </p:set>
                                    <p:anim calcmode="lin" valueType="num">
                                      <p:cBhvr>
                                        <p:cTn id="19" dur="500" fill="hold"/>
                                        <p:tgtEl>
                                          <p:spTgt spid="545"/>
                                        </p:tgtEl>
                                        <p:attrNameLst>
                                          <p:attrName>ppt_w</p:attrName>
                                        </p:attrNameLst>
                                      </p:cBhvr>
                                      <p:tavLst>
                                        <p:tav tm="0">
                                          <p:val>
                                            <p:fltVal val="0"/>
                                          </p:val>
                                        </p:tav>
                                        <p:tav tm="100000">
                                          <p:val>
                                            <p:strVal val="#ppt_w"/>
                                          </p:val>
                                        </p:tav>
                                      </p:tavLst>
                                    </p:anim>
                                    <p:anim calcmode="lin" valueType="num">
                                      <p:cBhvr>
                                        <p:cTn id="20" dur="500" fill="hold"/>
                                        <p:tgtEl>
                                          <p:spTgt spid="545"/>
                                        </p:tgtEl>
                                        <p:attrNameLst>
                                          <p:attrName>ppt_h</p:attrName>
                                        </p:attrNameLst>
                                      </p:cBhvr>
                                      <p:tavLst>
                                        <p:tav tm="0">
                                          <p:val>
                                            <p:fltVal val="0"/>
                                          </p:val>
                                        </p:tav>
                                        <p:tav tm="100000">
                                          <p:val>
                                            <p:strVal val="#ppt_h"/>
                                          </p:val>
                                        </p:tav>
                                      </p:tavLst>
                                    </p:anim>
                                    <p:animEffect transition="in" filter="fade">
                                      <p:cBhvr>
                                        <p:cTn id="21" dur="500"/>
                                        <p:tgtEl>
                                          <p:spTgt spid="545"/>
                                        </p:tgtEl>
                                      </p:cBhvr>
                                    </p:animEffect>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43"/>
                                        </p:tgtEl>
                                        <p:attrNameLst>
                                          <p:attrName>style.visibility</p:attrName>
                                        </p:attrNameLst>
                                      </p:cBhvr>
                                      <p:to>
                                        <p:strVal val="visible"/>
                                      </p:to>
                                    </p:set>
                                    <p:animEffect transition="in" filter="fade">
                                      <p:cBhvr>
                                        <p:cTn id="29" dur="1000"/>
                                        <p:tgtEl>
                                          <p:spTgt spid="543"/>
                                        </p:tgtEl>
                                      </p:cBhvr>
                                    </p:animEffect>
                                    <p:anim calcmode="lin" valueType="num">
                                      <p:cBhvr>
                                        <p:cTn id="30" dur="1000" fill="hold"/>
                                        <p:tgtEl>
                                          <p:spTgt spid="543"/>
                                        </p:tgtEl>
                                        <p:attrNameLst>
                                          <p:attrName>ppt_x</p:attrName>
                                        </p:attrNameLst>
                                      </p:cBhvr>
                                      <p:tavLst>
                                        <p:tav tm="0">
                                          <p:val>
                                            <p:strVal val="#ppt_x"/>
                                          </p:val>
                                        </p:tav>
                                        <p:tav tm="100000">
                                          <p:val>
                                            <p:strVal val="#ppt_x"/>
                                          </p:val>
                                        </p:tav>
                                      </p:tavLst>
                                    </p:anim>
                                    <p:anim calcmode="lin" valueType="num">
                                      <p:cBhvr>
                                        <p:cTn id="31" dur="1000" fill="hold"/>
                                        <p:tgtEl>
                                          <p:spTgt spid="5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542" grpId="0" animBg="1"/>
      <p:bldP spid="5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EDD40B1-1873-BE42-B728-B2F5D2131E7D}"/>
              </a:ext>
            </a:extLst>
          </p:cNvPr>
          <p:cNvGrpSpPr/>
          <p:nvPr/>
        </p:nvGrpSpPr>
        <p:grpSpPr>
          <a:xfrm>
            <a:off x="533353" y="1304690"/>
            <a:ext cx="3559146" cy="3998829"/>
            <a:chOff x="533353" y="1304690"/>
            <a:chExt cx="3559146" cy="3998829"/>
          </a:xfrm>
        </p:grpSpPr>
        <p:sp>
          <p:nvSpPr>
            <p:cNvPr id="3" name="Bent Arrow 2">
              <a:extLst>
                <a:ext uri="{FF2B5EF4-FFF2-40B4-BE49-F238E27FC236}">
                  <a16:creationId xmlns:a16="http://schemas.microsoft.com/office/drawing/2014/main" id="{01A57546-4E33-634E-999B-F24331235DE1}"/>
                </a:ext>
              </a:extLst>
            </p:cNvPr>
            <p:cNvSpPr/>
            <p:nvPr/>
          </p:nvSpPr>
          <p:spPr>
            <a:xfrm flipV="1">
              <a:off x="533353" y="1304690"/>
              <a:ext cx="3559146" cy="3998829"/>
            </a:xfrm>
            <a:prstGeom prst="bentArrow">
              <a:avLst>
                <a:gd name="adj1" fmla="val 49656"/>
                <a:gd name="adj2" fmla="val 24139"/>
                <a:gd name="adj3" fmla="val 24193"/>
                <a:gd name="adj4" fmla="val 3127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a:extLst>
                <a:ext uri="{FF2B5EF4-FFF2-40B4-BE49-F238E27FC236}">
                  <a16:creationId xmlns:a16="http://schemas.microsoft.com/office/drawing/2014/main" id="{F4161F5D-4A3A-9946-91B3-496668956A4A}"/>
                </a:ext>
              </a:extLst>
            </p:cNvPr>
            <p:cNvPicPr>
              <a:picLocks noChangeAspect="1"/>
            </p:cNvPicPr>
            <p:nvPr/>
          </p:nvPicPr>
          <p:blipFill>
            <a:blip r:embed="rId2"/>
            <a:stretch>
              <a:fillRect/>
            </a:stretch>
          </p:blipFill>
          <p:spPr>
            <a:xfrm>
              <a:off x="653337" y="1575973"/>
              <a:ext cx="1431117" cy="1348284"/>
            </a:xfrm>
            <a:prstGeom prst="rect">
              <a:avLst/>
            </a:prstGeom>
          </p:spPr>
        </p:pic>
      </p:grpSp>
      <p:sp>
        <p:nvSpPr>
          <p:cNvPr id="5" name="TextBox 4">
            <a:extLst>
              <a:ext uri="{FF2B5EF4-FFF2-40B4-BE49-F238E27FC236}">
                <a16:creationId xmlns:a16="http://schemas.microsoft.com/office/drawing/2014/main" id="{6B5B48C6-318D-A545-AF39-F304195F1ED0}"/>
              </a:ext>
            </a:extLst>
          </p:cNvPr>
          <p:cNvSpPr txBox="1"/>
          <p:nvPr/>
        </p:nvSpPr>
        <p:spPr>
          <a:xfrm>
            <a:off x="856387" y="3620051"/>
            <a:ext cx="2665141" cy="163121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All scores are scanned into a database where they are converted into </a:t>
            </a:r>
          </a:p>
          <a:p>
            <a:pPr algn="ctr"/>
            <a:r>
              <a:rPr lang="en-US" sz="2000" dirty="0">
                <a:solidFill>
                  <a:schemeClr val="bg1"/>
                </a:solidFill>
                <a:latin typeface="Arial" panose="020B0604020202020204" pitchFamily="34" charset="0"/>
                <a:cs typeface="Arial" panose="020B0604020202020204" pitchFamily="34" charset="0"/>
              </a:rPr>
              <a:t>z-scores.</a:t>
            </a:r>
          </a:p>
        </p:txBody>
      </p:sp>
      <p:sp>
        <p:nvSpPr>
          <p:cNvPr id="8" name="TextBox 7">
            <a:extLst>
              <a:ext uri="{FF2B5EF4-FFF2-40B4-BE49-F238E27FC236}">
                <a16:creationId xmlns:a16="http://schemas.microsoft.com/office/drawing/2014/main" id="{03B51C39-266C-E746-A747-59B8CB703F88}"/>
              </a:ext>
            </a:extLst>
          </p:cNvPr>
          <p:cNvSpPr txBox="1"/>
          <p:nvPr/>
        </p:nvSpPr>
        <p:spPr>
          <a:xfrm>
            <a:off x="2509030" y="1944903"/>
            <a:ext cx="1343060" cy="461665"/>
          </a:xfrm>
          <a:prstGeom prst="rect">
            <a:avLst/>
          </a:prstGeom>
          <a:noFill/>
        </p:spPr>
        <p:txBody>
          <a:bodyPr wrap="none" rtlCol="0">
            <a:spAutoFit/>
          </a:bodyPr>
          <a:lstStyle/>
          <a:p>
            <a:r>
              <a:rPr lang="en-US" sz="2400" b="1" dirty="0"/>
              <a:t>Z-Score =</a:t>
            </a:r>
          </a:p>
        </p:txBody>
      </p:sp>
      <p:grpSp>
        <p:nvGrpSpPr>
          <p:cNvPr id="71" name="Group 70">
            <a:extLst>
              <a:ext uri="{FF2B5EF4-FFF2-40B4-BE49-F238E27FC236}">
                <a16:creationId xmlns:a16="http://schemas.microsoft.com/office/drawing/2014/main" id="{5CF614F5-24C3-324F-A6B1-255E4A3A3BEE}"/>
              </a:ext>
            </a:extLst>
          </p:cNvPr>
          <p:cNvGrpSpPr/>
          <p:nvPr/>
        </p:nvGrpSpPr>
        <p:grpSpPr>
          <a:xfrm>
            <a:off x="3991342" y="2694725"/>
            <a:ext cx="7750972" cy="3163822"/>
            <a:chOff x="579032" y="18912"/>
            <a:chExt cx="7750972" cy="3163822"/>
          </a:xfrm>
        </p:grpSpPr>
        <p:pic>
          <p:nvPicPr>
            <p:cNvPr id="72" name="Picture 71" descr="Friday Score Box Plot.png">
              <a:extLst>
                <a:ext uri="{FF2B5EF4-FFF2-40B4-BE49-F238E27FC236}">
                  <a16:creationId xmlns:a16="http://schemas.microsoft.com/office/drawing/2014/main" id="{F2DD3175-4A5D-0D44-885C-99C4C32735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9032" y="435909"/>
              <a:ext cx="7750972" cy="2746825"/>
            </a:xfrm>
            <a:prstGeom prst="rect">
              <a:avLst/>
            </a:prstGeom>
            <a:solidFill>
              <a:schemeClr val="tx1"/>
            </a:solidFill>
          </p:spPr>
        </p:pic>
        <p:sp>
          <p:nvSpPr>
            <p:cNvPr id="73" name="TextBox 72">
              <a:extLst>
                <a:ext uri="{FF2B5EF4-FFF2-40B4-BE49-F238E27FC236}">
                  <a16:creationId xmlns:a16="http://schemas.microsoft.com/office/drawing/2014/main" id="{504A87E6-22C0-DB49-A386-C04FFEB6BB43}"/>
                </a:ext>
              </a:extLst>
            </p:cNvPr>
            <p:cNvSpPr txBox="1"/>
            <p:nvPr/>
          </p:nvSpPr>
          <p:spPr>
            <a:xfrm>
              <a:off x="2665022" y="18912"/>
              <a:ext cx="3578993" cy="461665"/>
            </a:xfrm>
            <a:prstGeom prst="rect">
              <a:avLst/>
            </a:prstGeom>
            <a:solidFill>
              <a:schemeClr val="tx1"/>
            </a:solidFill>
            <a:ln>
              <a:solidFill>
                <a:schemeClr val="tx1"/>
              </a:solidFill>
            </a:ln>
          </p:spPr>
          <p:txBody>
            <a:bodyPr wrap="none" rtlCol="0">
              <a:spAutoFit/>
            </a:bodyPr>
            <a:lstStyle/>
            <a:p>
              <a:r>
                <a:rPr lang="en-US" sz="2400" dirty="0">
                  <a:solidFill>
                    <a:schemeClr val="bg1"/>
                  </a:solidFill>
                </a:rPr>
                <a:t>Friday Raw Scores by Judge</a:t>
              </a:r>
            </a:p>
          </p:txBody>
        </p:sp>
        <p:sp>
          <p:nvSpPr>
            <p:cNvPr id="74" name="TextBox 73">
              <a:extLst>
                <a:ext uri="{FF2B5EF4-FFF2-40B4-BE49-F238E27FC236}">
                  <a16:creationId xmlns:a16="http://schemas.microsoft.com/office/drawing/2014/main" id="{E1E0DEC5-DE04-9B4E-B4F1-9257DB57AB4A}"/>
                </a:ext>
              </a:extLst>
            </p:cNvPr>
            <p:cNvSpPr txBox="1"/>
            <p:nvPr/>
          </p:nvSpPr>
          <p:spPr>
            <a:xfrm rot="16200000">
              <a:off x="443538" y="1670820"/>
              <a:ext cx="585417" cy="276999"/>
            </a:xfrm>
            <a:prstGeom prst="rect">
              <a:avLst/>
            </a:prstGeom>
            <a:solidFill>
              <a:schemeClr val="tx1"/>
            </a:solidFill>
          </p:spPr>
          <p:txBody>
            <a:bodyPr wrap="none" rtlCol="0">
              <a:spAutoFit/>
            </a:bodyPr>
            <a:lstStyle/>
            <a:p>
              <a:r>
                <a:rPr lang="en-US" sz="1200" dirty="0">
                  <a:solidFill>
                    <a:schemeClr val="bg1"/>
                  </a:solidFill>
                  <a:latin typeface="Arial" charset="0"/>
                  <a:ea typeface="Arial" charset="0"/>
                  <a:cs typeface="Arial" charset="0"/>
                </a:rPr>
                <a:t>Score</a:t>
              </a:r>
            </a:p>
          </p:txBody>
        </p:sp>
      </p:grpSp>
      <p:grpSp>
        <p:nvGrpSpPr>
          <p:cNvPr id="75" name="Group 74">
            <a:extLst>
              <a:ext uri="{FF2B5EF4-FFF2-40B4-BE49-F238E27FC236}">
                <a16:creationId xmlns:a16="http://schemas.microsoft.com/office/drawing/2014/main" id="{DCC16B3C-CB22-EF42-9432-8C05CB69A1DB}"/>
              </a:ext>
            </a:extLst>
          </p:cNvPr>
          <p:cNvGrpSpPr/>
          <p:nvPr/>
        </p:nvGrpSpPr>
        <p:grpSpPr>
          <a:xfrm>
            <a:off x="3990503" y="2678601"/>
            <a:ext cx="7742297" cy="3239493"/>
            <a:chOff x="651431" y="3180465"/>
            <a:chExt cx="7742297" cy="3239493"/>
          </a:xfrm>
        </p:grpSpPr>
        <p:pic>
          <p:nvPicPr>
            <p:cNvPr id="76" name="Picture 75" descr="Friday Z-Score Box Plot.png">
              <a:extLst>
                <a:ext uri="{FF2B5EF4-FFF2-40B4-BE49-F238E27FC236}">
                  <a16:creationId xmlns:a16="http://schemas.microsoft.com/office/drawing/2014/main" id="{B01F09A7-7B0A-E141-B41F-1D9D0738B6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431" y="3605790"/>
              <a:ext cx="7742297" cy="2814168"/>
            </a:xfrm>
            <a:prstGeom prst="rect">
              <a:avLst/>
            </a:prstGeom>
            <a:solidFill>
              <a:schemeClr val="tx1"/>
            </a:solidFill>
          </p:spPr>
        </p:pic>
        <p:sp>
          <p:nvSpPr>
            <p:cNvPr id="77" name="TextBox 76">
              <a:extLst>
                <a:ext uri="{FF2B5EF4-FFF2-40B4-BE49-F238E27FC236}">
                  <a16:creationId xmlns:a16="http://schemas.microsoft.com/office/drawing/2014/main" id="{AAD358E3-BCD2-F348-AD1E-681996967924}"/>
                </a:ext>
              </a:extLst>
            </p:cNvPr>
            <p:cNvSpPr txBox="1"/>
            <p:nvPr/>
          </p:nvSpPr>
          <p:spPr>
            <a:xfrm>
              <a:off x="2590503" y="3180465"/>
              <a:ext cx="3885615" cy="461665"/>
            </a:xfrm>
            <a:prstGeom prst="rect">
              <a:avLst/>
            </a:prstGeom>
            <a:solidFill>
              <a:schemeClr val="tx1"/>
            </a:solidFill>
            <a:ln>
              <a:solidFill>
                <a:schemeClr val="tx1"/>
              </a:solidFill>
            </a:ln>
          </p:spPr>
          <p:txBody>
            <a:bodyPr wrap="none" rtlCol="0">
              <a:spAutoFit/>
            </a:bodyPr>
            <a:lstStyle/>
            <a:p>
              <a:pPr algn="ctr"/>
              <a:r>
                <a:rPr lang="en-US" sz="2400" dirty="0">
                  <a:solidFill>
                    <a:schemeClr val="bg1"/>
                  </a:solidFill>
                </a:rPr>
                <a:t>Preliminary Z-Scores by Judge</a:t>
              </a:r>
            </a:p>
          </p:txBody>
        </p:sp>
        <p:sp>
          <p:nvSpPr>
            <p:cNvPr id="78" name="TextBox 77">
              <a:extLst>
                <a:ext uri="{FF2B5EF4-FFF2-40B4-BE49-F238E27FC236}">
                  <a16:creationId xmlns:a16="http://schemas.microsoft.com/office/drawing/2014/main" id="{C61A5FF2-6238-4941-AA2A-CF0B3C0DA415}"/>
                </a:ext>
              </a:extLst>
            </p:cNvPr>
            <p:cNvSpPr txBox="1"/>
            <p:nvPr/>
          </p:nvSpPr>
          <p:spPr>
            <a:xfrm rot="16200000">
              <a:off x="414171" y="4829604"/>
              <a:ext cx="731290" cy="208114"/>
            </a:xfrm>
            <a:prstGeom prst="rect">
              <a:avLst/>
            </a:prstGeom>
            <a:solidFill>
              <a:schemeClr val="tx1"/>
            </a:solidFill>
          </p:spPr>
          <p:txBody>
            <a:bodyPr wrap="none" rtlCol="0">
              <a:spAutoFit/>
            </a:bodyPr>
            <a:lstStyle/>
            <a:p>
              <a:r>
                <a:rPr lang="en-US" sz="1200" dirty="0">
                  <a:solidFill>
                    <a:schemeClr val="bg1"/>
                  </a:solidFill>
                  <a:latin typeface="Arial" charset="0"/>
                  <a:ea typeface="Arial" charset="0"/>
                  <a:cs typeface="Arial" charset="0"/>
                </a:rPr>
                <a:t>Z-Score</a:t>
              </a:r>
            </a:p>
          </p:txBody>
        </p:sp>
      </p:grpSp>
      <p:sp>
        <p:nvSpPr>
          <p:cNvPr id="83" name="TextBox 82">
            <a:extLst>
              <a:ext uri="{FF2B5EF4-FFF2-40B4-BE49-F238E27FC236}">
                <a16:creationId xmlns:a16="http://schemas.microsoft.com/office/drawing/2014/main" id="{E17D6AC6-AEA4-BA42-9833-3C724E91AA65}"/>
              </a:ext>
            </a:extLst>
          </p:cNvPr>
          <p:cNvSpPr txBox="1"/>
          <p:nvPr/>
        </p:nvSpPr>
        <p:spPr>
          <a:xfrm>
            <a:off x="3712355" y="1944903"/>
            <a:ext cx="4484626" cy="461665"/>
          </a:xfrm>
          <a:prstGeom prst="rect">
            <a:avLst/>
          </a:prstGeom>
          <a:noFill/>
        </p:spPr>
        <p:txBody>
          <a:bodyPr wrap="none" rtlCol="0">
            <a:spAutoFit/>
          </a:bodyPr>
          <a:lstStyle/>
          <a:p>
            <a:r>
              <a:rPr lang="en-US" sz="2400" b="1" dirty="0"/>
              <a:t>(Raw Score – Judges’ Mean Score)</a:t>
            </a:r>
          </a:p>
        </p:txBody>
      </p:sp>
      <p:sp>
        <p:nvSpPr>
          <p:cNvPr id="84" name="TextBox 83">
            <a:extLst>
              <a:ext uri="{FF2B5EF4-FFF2-40B4-BE49-F238E27FC236}">
                <a16:creationId xmlns:a16="http://schemas.microsoft.com/office/drawing/2014/main" id="{C8FC4957-46CF-8A49-AD54-99877D0EA53A}"/>
              </a:ext>
            </a:extLst>
          </p:cNvPr>
          <p:cNvSpPr txBox="1"/>
          <p:nvPr/>
        </p:nvSpPr>
        <p:spPr>
          <a:xfrm>
            <a:off x="8047943" y="1944903"/>
            <a:ext cx="3858685" cy="461665"/>
          </a:xfrm>
          <a:prstGeom prst="rect">
            <a:avLst/>
          </a:prstGeom>
          <a:noFill/>
        </p:spPr>
        <p:txBody>
          <a:bodyPr wrap="none" rtlCol="0">
            <a:spAutoFit/>
          </a:bodyPr>
          <a:lstStyle/>
          <a:p>
            <a:r>
              <a:rPr lang="en-US" sz="2400" b="1" dirty="0"/>
              <a:t>÷ Judges’ Standard Deviation</a:t>
            </a:r>
          </a:p>
        </p:txBody>
      </p:sp>
      <p:sp>
        <p:nvSpPr>
          <p:cNvPr id="17" name="Rectangle 16"/>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420639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p:tgtEl>
                                          <p:spTgt spid="83"/>
                                        </p:tgtEl>
                                        <p:attrNameLst>
                                          <p:attrName>ppt_y</p:attrName>
                                        </p:attrNameLst>
                                      </p:cBhvr>
                                      <p:tavLst>
                                        <p:tav tm="0">
                                          <p:val>
                                            <p:strVal val="#ppt_y+#ppt_h*1.125000"/>
                                          </p:val>
                                        </p:tav>
                                        <p:tav tm="100000">
                                          <p:val>
                                            <p:strVal val="#ppt_y"/>
                                          </p:val>
                                        </p:tav>
                                      </p:tavLst>
                                    </p:anim>
                                    <p:animEffect transition="in" filter="wipe(up)">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p:tgtEl>
                                          <p:spTgt spid="84"/>
                                        </p:tgtEl>
                                        <p:attrNameLst>
                                          <p:attrName>ppt_y</p:attrName>
                                        </p:attrNameLst>
                                      </p:cBhvr>
                                      <p:tavLst>
                                        <p:tav tm="0">
                                          <p:val>
                                            <p:strVal val="#ppt_y+#ppt_h*1.125000"/>
                                          </p:val>
                                        </p:tav>
                                        <p:tav tm="100000">
                                          <p:val>
                                            <p:strVal val="#ppt_y"/>
                                          </p:val>
                                        </p:tav>
                                      </p:tavLst>
                                    </p:anim>
                                    <p:animEffect transition="in" filter="wipe(up)">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000"/>
                                        <p:tgtEl>
                                          <p:spTgt spid="75"/>
                                        </p:tgtEl>
                                      </p:cBhvr>
                                    </p:animEffect>
                                    <p:anim calcmode="lin" valueType="num">
                                      <p:cBhvr>
                                        <p:cTn id="45" dur="1000" fill="hold"/>
                                        <p:tgtEl>
                                          <p:spTgt spid="75"/>
                                        </p:tgtEl>
                                        <p:attrNameLst>
                                          <p:attrName>ppt_x</p:attrName>
                                        </p:attrNameLst>
                                      </p:cBhvr>
                                      <p:tavLst>
                                        <p:tav tm="0">
                                          <p:val>
                                            <p:strVal val="#ppt_x"/>
                                          </p:val>
                                        </p:tav>
                                        <p:tav tm="100000">
                                          <p:val>
                                            <p:strVal val="#ppt_x"/>
                                          </p:val>
                                        </p:tav>
                                      </p:tavLst>
                                    </p:anim>
                                    <p:anim calcmode="lin" valueType="num">
                                      <p:cBhvr>
                                        <p:cTn id="4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3"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F62A6-2344-0C48-AF1F-5BB5F8DC7E8D}"/>
              </a:ext>
            </a:extLst>
          </p:cNvPr>
          <p:cNvSpPr txBox="1"/>
          <p:nvPr/>
        </p:nvSpPr>
        <p:spPr>
          <a:xfrm>
            <a:off x="624469" y="1694987"/>
            <a:ext cx="4661209"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Students are ranked after all preliminary judging by their average z-score.</a:t>
            </a:r>
          </a:p>
        </p:txBody>
      </p:sp>
      <p:sp>
        <p:nvSpPr>
          <p:cNvPr id="18" name="TextBox 17">
            <a:extLst>
              <a:ext uri="{FF2B5EF4-FFF2-40B4-BE49-F238E27FC236}">
                <a16:creationId xmlns:a16="http://schemas.microsoft.com/office/drawing/2014/main" id="{E605D1A3-3477-B941-9044-80BDF1ADC8AA}"/>
              </a:ext>
            </a:extLst>
          </p:cNvPr>
          <p:cNvSpPr txBox="1"/>
          <p:nvPr/>
        </p:nvSpPr>
        <p:spPr>
          <a:xfrm>
            <a:off x="624469" y="2936660"/>
            <a:ext cx="4661209" cy="193899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 committee of judges determines where the cut line is drawn for each division and category, and a list of finalists is determined.</a:t>
            </a:r>
          </a:p>
        </p:txBody>
      </p:sp>
      <p:sp>
        <p:nvSpPr>
          <p:cNvPr id="19" name="TextBox 18">
            <a:extLst>
              <a:ext uri="{FF2B5EF4-FFF2-40B4-BE49-F238E27FC236}">
                <a16:creationId xmlns:a16="http://schemas.microsoft.com/office/drawing/2014/main" id="{EF04FD78-1374-5540-9312-179AEEDAAEAC}"/>
              </a:ext>
            </a:extLst>
          </p:cNvPr>
          <p:cNvSpPr txBox="1"/>
          <p:nvPr/>
        </p:nvSpPr>
        <p:spPr>
          <a:xfrm>
            <a:off x="624468" y="4988791"/>
            <a:ext cx="4661209"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Finalists are judged in person in a similar manner on Saturday with the addition of an oral interview for each.</a:t>
            </a:r>
          </a:p>
        </p:txBody>
      </p:sp>
      <p:sp>
        <p:nvSpPr>
          <p:cNvPr id="20" name="TextBox 19">
            <a:extLst>
              <a:ext uri="{FF2B5EF4-FFF2-40B4-BE49-F238E27FC236}">
                <a16:creationId xmlns:a16="http://schemas.microsoft.com/office/drawing/2014/main" id="{6ED1647C-940F-9046-BB33-50D576AC4811}"/>
              </a:ext>
            </a:extLst>
          </p:cNvPr>
          <p:cNvSpPr txBox="1"/>
          <p:nvPr/>
        </p:nvSpPr>
        <p:spPr>
          <a:xfrm>
            <a:off x="6408233" y="1694987"/>
            <a:ext cx="4966011"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All finalists receive awards on Sunday based on their z-score average from Saturday only.</a:t>
            </a:r>
          </a:p>
        </p:txBody>
      </p:sp>
      <p:sp>
        <p:nvSpPr>
          <p:cNvPr id="21" name="TextBox 20">
            <a:extLst>
              <a:ext uri="{FF2B5EF4-FFF2-40B4-BE49-F238E27FC236}">
                <a16:creationId xmlns:a16="http://schemas.microsoft.com/office/drawing/2014/main" id="{D2B96F5D-1898-A048-BCB2-BE1F1B740CB6}"/>
              </a:ext>
            </a:extLst>
          </p:cNvPr>
          <p:cNvSpPr txBox="1"/>
          <p:nvPr/>
        </p:nvSpPr>
        <p:spPr>
          <a:xfrm>
            <a:off x="6408233" y="3040286"/>
            <a:ext cx="4966011"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All non-finalists are also interviewed on Saturday and are awarded ribbons on Sunday.</a:t>
            </a:r>
          </a:p>
        </p:txBody>
      </p:sp>
      <p:sp>
        <p:nvSpPr>
          <p:cNvPr id="22" name="TextBox 21">
            <a:extLst>
              <a:ext uri="{FF2B5EF4-FFF2-40B4-BE49-F238E27FC236}">
                <a16:creationId xmlns:a16="http://schemas.microsoft.com/office/drawing/2014/main" id="{AD454EB0-B216-574F-9C55-C1650D36EBE1}"/>
              </a:ext>
            </a:extLst>
          </p:cNvPr>
          <p:cNvSpPr txBox="1"/>
          <p:nvPr/>
        </p:nvSpPr>
        <p:spPr>
          <a:xfrm>
            <a:off x="6408232" y="4385585"/>
            <a:ext cx="4966011"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Also on Sunday, a wide variety of additional special awards are given by various companies and associations.</a:t>
            </a:r>
          </a:p>
        </p:txBody>
      </p:sp>
      <p:sp>
        <p:nvSpPr>
          <p:cNvPr id="8" name="Rectangle 7"/>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7473" y="0"/>
            <a:ext cx="1544185" cy="1297859"/>
          </a:xfrm>
          <a:prstGeom prst="rect">
            <a:avLst/>
          </a:prstGeom>
        </p:spPr>
      </p:pic>
    </p:spTree>
    <p:extLst>
      <p:ext uri="{BB962C8B-B14F-4D97-AF65-F5344CB8AC3E}">
        <p14:creationId xmlns:p14="http://schemas.microsoft.com/office/powerpoint/2010/main" val="128509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ppt_y</p:attrName>
                                        </p:attrNameLst>
                                      </p:cBhvr>
                                      <p:tavLst>
                                        <p:tav tm="0">
                                          <p:val>
                                            <p:strVal val="#ppt_y+#ppt_h*1.125000"/>
                                          </p:val>
                                        </p:tav>
                                        <p:tav tm="100000">
                                          <p:val>
                                            <p:strVal val="#ppt_y"/>
                                          </p:val>
                                        </p:tav>
                                      </p:tavLst>
                                    </p:anim>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ppt_y</p:attrName>
                                        </p:attrNameLst>
                                      </p:cBhvr>
                                      <p:tavLst>
                                        <p:tav tm="0">
                                          <p:val>
                                            <p:strVal val="#ppt_y+#ppt_h*1.125000"/>
                                          </p:val>
                                        </p:tav>
                                        <p:tav tm="100000">
                                          <p:val>
                                            <p:strVal val="#ppt_y"/>
                                          </p:val>
                                        </p:tav>
                                      </p:tavLst>
                                    </p:anim>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ppt_y</p:attrName>
                                        </p:attrNameLst>
                                      </p:cBhvr>
                                      <p:tavLst>
                                        <p:tav tm="0">
                                          <p:val>
                                            <p:strVal val="#ppt_y+#ppt_h*1.125000"/>
                                          </p:val>
                                        </p:tav>
                                        <p:tav tm="100000">
                                          <p:val>
                                            <p:strVal val="#ppt_y"/>
                                          </p:val>
                                        </p:tav>
                                      </p:tavLst>
                                    </p:anim>
                                    <p:animEffect transition="in" filter="wipe(up)">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1941"/>
            <a:ext cx="10515600" cy="1325563"/>
          </a:xfrm>
        </p:spPr>
        <p:txBody>
          <a:bodyPr vert="horz" lIns="91440" tIns="45720" rIns="91440" bIns="45720" rtlCol="0" anchor="ctr">
            <a:normAutofit/>
          </a:bodyPr>
          <a:lstStyle/>
          <a:p>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Perceived or Actual Judging Conflicts</a:t>
            </a:r>
          </a:p>
        </p:txBody>
      </p:sp>
      <p:sp>
        <p:nvSpPr>
          <p:cNvPr id="3" name="Content Placeholder 2"/>
          <p:cNvSpPr>
            <a:spLocks noGrp="1"/>
          </p:cNvSpPr>
          <p:nvPr>
            <p:ph idx="1"/>
          </p:nvPr>
        </p:nvSpPr>
        <p:spPr>
          <a:xfrm>
            <a:off x="892908" y="2767195"/>
            <a:ext cx="7314390" cy="2593081"/>
          </a:xfrm>
        </p:spPr>
        <p:txBody>
          <a:bodyPr>
            <a:normAutofit/>
          </a:bodyPr>
          <a:lstStyle/>
          <a:p>
            <a:pPr marL="0" indent="0">
              <a:buNone/>
            </a:pPr>
            <a:r>
              <a:rPr lang="en-US" b="1" dirty="0"/>
              <a:t>If you have a child or science fair participant whom you mentored participating in the division that you are assigned to judge: </a:t>
            </a:r>
          </a:p>
          <a:p>
            <a:pPr marL="800100" lvl="1" indent="-342900">
              <a:buFont typeface="Wingdings" pitchFamily="2" charset="2"/>
              <a:buChar char="ü"/>
            </a:pPr>
            <a:r>
              <a:rPr lang="en-US" sz="2800" b="1" dirty="0"/>
              <a:t>Please let a science fair official know.</a:t>
            </a:r>
          </a:p>
          <a:p>
            <a:pPr marL="800100" lvl="1" indent="-342900">
              <a:buFont typeface="Wingdings" pitchFamily="2" charset="2"/>
              <a:buChar char="ü"/>
            </a:pPr>
            <a:r>
              <a:rPr lang="en-US" sz="2800" b="1" dirty="0"/>
              <a:t>You will be reassigned in order to avoid an actual or perceived conflict of interest.</a:t>
            </a:r>
          </a:p>
        </p:txBody>
      </p:sp>
      <p:pic>
        <p:nvPicPr>
          <p:cNvPr id="5" name="Picture 4">
            <a:extLst>
              <a:ext uri="{FF2B5EF4-FFF2-40B4-BE49-F238E27FC236}">
                <a16:creationId xmlns:a16="http://schemas.microsoft.com/office/drawing/2014/main" id="{A995B65D-694D-EF46-A8F7-809E37CED3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373516" y="2789497"/>
            <a:ext cx="3297481" cy="3199306"/>
          </a:xfrm>
          <a:prstGeom prst="rect">
            <a:avLst/>
          </a:prstGeom>
        </p:spPr>
      </p:pic>
      <p:sp>
        <p:nvSpPr>
          <p:cNvPr id="6" name="Rectangle 5"/>
          <p:cNvSpPr/>
          <p:nvPr/>
        </p:nvSpPr>
        <p:spPr>
          <a:xfrm>
            <a:off x="117987" y="-44241"/>
            <a:ext cx="11931446" cy="1342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1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1210</Words>
  <Application>Microsoft Office PowerPoint</Application>
  <PresentationFormat>Widescreen</PresentationFormat>
  <Paragraphs>313</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Rounded MT Bold</vt:lpstr>
      <vt:lpstr>Calibri</vt:lpstr>
      <vt:lpstr>Calibri Light</vt:lpstr>
      <vt:lpstr>Comic Sans MS</vt:lpstr>
      <vt:lpstr>Wingdings</vt:lpstr>
      <vt:lpstr>Office Theme</vt:lpstr>
      <vt:lpstr>Document</vt:lpstr>
      <vt:lpstr>PowerPoint Presentation</vt:lpstr>
      <vt:lpstr>Goals for the Fair</vt:lpstr>
      <vt:lpstr>Your Resources </vt:lpstr>
      <vt:lpstr>PowerPoint Presentation</vt:lpstr>
      <vt:lpstr>PowerPoint Presentation</vt:lpstr>
      <vt:lpstr>PowerPoint Presentation</vt:lpstr>
      <vt:lpstr>PowerPoint Presentation</vt:lpstr>
      <vt:lpstr>PowerPoint Presentation</vt:lpstr>
      <vt:lpstr>Perceived or Actual Judging Conflicts</vt:lpstr>
      <vt:lpstr>Special Notes for Preliminary Judging</vt:lpstr>
      <vt:lpstr>How Are the Judges Allocated on Saturday?</vt:lpstr>
      <vt:lpstr>Saturday Finalist Judging: Senior</vt:lpstr>
      <vt:lpstr>Saturday Finalist Judging: Junior</vt:lpstr>
      <vt:lpstr>Saturday Finalist Judging: Elementary</vt:lpstr>
      <vt:lpstr>Saturday Non-Finalist Judging:  Senior</vt:lpstr>
      <vt:lpstr>Saturday Non-Finalist Judging: Junior</vt:lpstr>
      <vt:lpstr>Saturday Non-Finalist Judging: Elementary</vt:lpstr>
      <vt:lpstr>Evaluations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Keeney</dc:creator>
  <cp:lastModifiedBy>Dave Dutton</cp:lastModifiedBy>
  <cp:revision>57</cp:revision>
  <cp:lastPrinted>2019-10-01T12:12:37Z</cp:lastPrinted>
  <dcterms:created xsi:type="dcterms:W3CDTF">2018-02-15T14:23:27Z</dcterms:created>
  <dcterms:modified xsi:type="dcterms:W3CDTF">2023-02-08T21:01:22Z</dcterms:modified>
</cp:coreProperties>
</file>